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3" r:id="rId4"/>
    <p:sldId id="259" r:id="rId5"/>
    <p:sldId id="265" r:id="rId6"/>
    <p:sldId id="271" r:id="rId7"/>
    <p:sldId id="258" r:id="rId8"/>
    <p:sldId id="266" r:id="rId9"/>
    <p:sldId id="268" r:id="rId10"/>
    <p:sldId id="267" r:id="rId11"/>
    <p:sldId id="270" r:id="rId12"/>
    <p:sldId id="269" r:id="rId13"/>
    <p:sldId id="272" r:id="rId1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BF9F5-355C-4E19-A33D-32C5AFC38E77}" type="datetimeFigureOut">
              <a:rPr kumimoji="1" lang="ja-JP" altLang="en-US" smtClean="0"/>
              <a:t>2015/9/13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0A437D-059C-4AA6-A023-C22F809653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6630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A437D-059C-4AA6-A023-C22F8096538F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1420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4F469-C640-4CDD-AA6B-C6BD0D9C60E3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8286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7251-BF23-4229-BF13-341589380DF3}" type="datetimeFigureOut">
              <a:rPr kumimoji="1" lang="ja-JP" altLang="en-US" smtClean="0"/>
              <a:t>2015/9/13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7D66D-5E8F-4DF7-9B07-1604A8ACAF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0473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7251-BF23-4229-BF13-341589380DF3}" type="datetimeFigureOut">
              <a:rPr kumimoji="1" lang="ja-JP" altLang="en-US" smtClean="0"/>
              <a:t>2015/9/13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7D66D-5E8F-4DF7-9B07-1604A8ACAF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8533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7251-BF23-4229-BF13-341589380DF3}" type="datetimeFigureOut">
              <a:rPr kumimoji="1" lang="ja-JP" altLang="en-US" smtClean="0"/>
              <a:t>2015/9/13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7D66D-5E8F-4DF7-9B07-1604A8ACAF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7712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7251-BF23-4229-BF13-341589380DF3}" type="datetimeFigureOut">
              <a:rPr kumimoji="1" lang="ja-JP" altLang="en-US" smtClean="0"/>
              <a:t>2015/9/13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7D66D-5E8F-4DF7-9B07-1604A8ACAF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6546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7251-BF23-4229-BF13-341589380DF3}" type="datetimeFigureOut">
              <a:rPr kumimoji="1" lang="ja-JP" altLang="en-US" smtClean="0"/>
              <a:t>2015/9/13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7D66D-5E8F-4DF7-9B07-1604A8ACAF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4216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7251-BF23-4229-BF13-341589380DF3}" type="datetimeFigureOut">
              <a:rPr kumimoji="1" lang="ja-JP" altLang="en-US" smtClean="0"/>
              <a:t>2015/9/13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7D66D-5E8F-4DF7-9B07-1604A8ACAF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5673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7251-BF23-4229-BF13-341589380DF3}" type="datetimeFigureOut">
              <a:rPr kumimoji="1" lang="ja-JP" altLang="en-US" smtClean="0"/>
              <a:t>2015/9/13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7D66D-5E8F-4DF7-9B07-1604A8ACAF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1352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7251-BF23-4229-BF13-341589380DF3}" type="datetimeFigureOut">
              <a:rPr kumimoji="1" lang="ja-JP" altLang="en-US" smtClean="0"/>
              <a:t>2015/9/13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7D66D-5E8F-4DF7-9B07-1604A8ACAF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0192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7251-BF23-4229-BF13-341589380DF3}" type="datetimeFigureOut">
              <a:rPr kumimoji="1" lang="ja-JP" altLang="en-US" smtClean="0"/>
              <a:t>2015/9/13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7D66D-5E8F-4DF7-9B07-1604A8ACAF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5044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7251-BF23-4229-BF13-341589380DF3}" type="datetimeFigureOut">
              <a:rPr kumimoji="1" lang="ja-JP" altLang="en-US" smtClean="0"/>
              <a:t>2015/9/13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7D66D-5E8F-4DF7-9B07-1604A8ACAF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7902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7251-BF23-4229-BF13-341589380DF3}" type="datetimeFigureOut">
              <a:rPr kumimoji="1" lang="ja-JP" altLang="en-US" smtClean="0"/>
              <a:t>2015/9/13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7D66D-5E8F-4DF7-9B07-1604A8ACAF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6640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97251-BF23-4229-BF13-341589380DF3}" type="datetimeFigureOut">
              <a:rPr kumimoji="1" lang="ja-JP" altLang="en-US" smtClean="0"/>
              <a:t>2015/9/13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7D66D-5E8F-4DF7-9B07-1604A8ACAF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4452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ac.hao.ucar.edu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Current Helicity and Twist of</a:t>
            </a:r>
            <a:br>
              <a:rPr lang="en-US" altLang="ja-JP" b="1" dirty="0" smtClean="0"/>
            </a:br>
            <a:r>
              <a:rPr lang="en-US" altLang="ja-JP" b="1" dirty="0" smtClean="0"/>
              <a:t>Solar Magnetic Fields</a:t>
            </a:r>
            <a:br>
              <a:rPr lang="en-US" altLang="ja-JP" b="1" dirty="0" smtClean="0"/>
            </a:br>
            <a:r>
              <a:rPr lang="en-US" altLang="ja-JP" b="1" dirty="0" smtClean="0"/>
              <a:t>from Hinode/SOT SP and </a:t>
            </a:r>
            <a:br>
              <a:rPr lang="en-US" altLang="ja-JP" b="1" dirty="0" smtClean="0"/>
            </a:br>
            <a:r>
              <a:rPr lang="en-US" altLang="ja-JP" b="1" dirty="0" smtClean="0"/>
              <a:t>Ground Based Telescopes Data</a:t>
            </a:r>
            <a:br>
              <a:rPr lang="en-US" altLang="ja-JP" b="1" dirty="0" smtClean="0"/>
            </a:b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755576" y="3886200"/>
            <a:ext cx="7632848" cy="175260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80000"/>
              </a:lnSpc>
            </a:pPr>
            <a:r>
              <a:rPr lang="sv-SE" altLang="ja-JP" b="1" i="1" dirty="0" smtClean="0">
                <a:solidFill>
                  <a:srgbClr val="CC0066"/>
                </a:solidFill>
                <a:ea typeface="ＭＳ Ｐゴシック" pitchFamily="34" charset="-128"/>
              </a:rPr>
              <a:t>K. Otsuji, T. Sakurai</a:t>
            </a:r>
          </a:p>
          <a:p>
            <a:pPr marL="457200" indent="-457200">
              <a:lnSpc>
                <a:spcPct val="80000"/>
              </a:lnSpc>
            </a:pPr>
            <a:r>
              <a:rPr lang="sv-SE" altLang="ja-JP" i="1" u="sng" dirty="0" smtClean="0">
                <a:ea typeface="ＭＳ Ｐゴシック" pitchFamily="34" charset="-128"/>
              </a:rPr>
              <a:t>National Astronomical Observatory of Japan</a:t>
            </a:r>
          </a:p>
          <a:p>
            <a:pPr marL="457200" indent="-457200">
              <a:lnSpc>
                <a:spcPct val="80000"/>
              </a:lnSpc>
            </a:pPr>
            <a:r>
              <a:rPr lang="sv-SE" altLang="ja-JP" b="1" i="1" dirty="0" smtClean="0">
                <a:solidFill>
                  <a:srgbClr val="CC0066"/>
                </a:solidFill>
                <a:ea typeface="ＭＳ Ｐゴシック" pitchFamily="34" charset="-128"/>
              </a:rPr>
              <a:t>K. Kuzanyan</a:t>
            </a:r>
          </a:p>
          <a:p>
            <a:pPr marL="457200" indent="-457200">
              <a:lnSpc>
                <a:spcPct val="80000"/>
              </a:lnSpc>
            </a:pPr>
            <a:r>
              <a:rPr lang="sv-SE" altLang="ja-JP" i="1" u="sng" dirty="0" smtClean="0">
                <a:ea typeface="ＭＳ Ｐゴシック" pitchFamily="34" charset="-128"/>
              </a:rPr>
              <a:t>IZMIRAN, Russian Academy of Sciences, Russia</a:t>
            </a:r>
          </a:p>
        </p:txBody>
      </p:sp>
    </p:spTree>
    <p:extLst>
      <p:ext uri="{BB962C8B-B14F-4D97-AF65-F5344CB8AC3E}">
        <p14:creationId xmlns:p14="http://schemas.microsoft.com/office/powerpoint/2010/main" val="2804064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Latitude dependency of parameters</a:t>
            </a:r>
            <a:endParaRPr kumimoji="1" lang="ja-JP" altLang="en-US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92138"/>
            <a:ext cx="4038600" cy="3028950"/>
          </a:xfrm>
        </p:spPr>
      </p:pic>
      <p:pic>
        <p:nvPicPr>
          <p:cNvPr id="8" name="コンテンツ プレースホルダー 7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192138"/>
            <a:ext cx="4038600" cy="3028950"/>
          </a:xfrm>
        </p:spPr>
      </p:pic>
      <p:pic>
        <p:nvPicPr>
          <p:cNvPr id="9" name="コンテンツ プレースホルダー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89040"/>
            <a:ext cx="4038600" cy="3028950"/>
          </a:xfrm>
          <a:prstGeom prst="rect">
            <a:avLst/>
          </a:prstGeom>
        </p:spPr>
      </p:pic>
      <p:pic>
        <p:nvPicPr>
          <p:cNvPr id="10" name="コンテンツ プレースホルダー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789040"/>
            <a:ext cx="4038600" cy="302895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395536" y="3318083"/>
            <a:ext cx="862851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rgbClr val="FF0000"/>
                </a:solidFill>
              </a:rPr>
              <a:t>Every parameter show the hemispheric-rule in weak field range and</a:t>
            </a:r>
          </a:p>
          <a:p>
            <a:pPr algn="ctr"/>
            <a:r>
              <a:rPr lang="en-US" altLang="ja-JP" sz="2400" dirty="0" smtClean="0">
                <a:solidFill>
                  <a:srgbClr val="FF0000"/>
                </a:solidFill>
              </a:rPr>
              <a:t>anti-hemispheric-rule in strong field range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47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ja-JP" b="1" dirty="0" smtClean="0">
                <a:solidFill>
                  <a:srgbClr val="CC0066"/>
                </a:solidFill>
                <a:ea typeface="ＭＳ Ｐゴシック" pitchFamily="34" charset="-128"/>
              </a:rPr>
              <a:t>Conclusions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altLang="ja-JP" b="1" dirty="0" smtClean="0">
                <a:ea typeface="ＭＳ Ｐゴシック" pitchFamily="34" charset="-128"/>
              </a:rPr>
              <a:t>We found different properties of helicity through the strong and weak values of magnetic field components: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altLang="ja-JP" b="1" dirty="0" smtClean="0">
                <a:ea typeface="ＭＳ Ｐゴシック" pitchFamily="34" charset="-128"/>
              </a:rPr>
              <a:t>current helicity for the weak magnetic fields (absolute field strength &lt; 300 G) follows the so-called hemispheric sign rule [N-/S+], no smoothing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altLang="ja-JP" b="1" dirty="0" smtClean="0">
                <a:ea typeface="ＭＳ Ｐゴシック" pitchFamily="34" charset="-128"/>
              </a:rPr>
              <a:t>On the other hand, stronger field component does not obey the hemispheric rule</a:t>
            </a:r>
            <a:endParaRPr lang="en-GB" altLang="ja-JP" b="1" dirty="0">
              <a:ea typeface="ＭＳ Ｐゴシック" pitchFamily="34" charset="-128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altLang="ja-JP" b="1" dirty="0" smtClean="0">
                <a:ea typeface="ＭＳ Ｐゴシック" pitchFamily="34" charset="-128"/>
              </a:rPr>
              <a:t>The characteristics of helical parameters in solar active regions were confirmed for longer period statistical observation data.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ABBF04-8587-4833-A30C-CFB2B3AEEE16}" type="slidenum">
              <a:rPr lang="en-GB" altLang="ja-JP" smtClean="0"/>
              <a:pPr>
                <a:defRPr/>
              </a:pPr>
              <a:t>11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132060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19475"/>
            <a:ext cx="9525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NOAA 11019 helicity (No smoothing)</a:t>
            </a:r>
            <a:br>
              <a:rPr lang="en-US" altLang="ja-JP" dirty="0"/>
            </a:br>
            <a:r>
              <a:rPr lang="en-US" altLang="ja-JP" dirty="0"/>
              <a:t>2009-06-04 </a:t>
            </a:r>
            <a:r>
              <a:rPr lang="en-US" altLang="ja-JP" dirty="0" smtClean="0"/>
              <a:t>Latitude=27.000</a:t>
            </a:r>
            <a:endParaRPr kumimoji="1" lang="ja-JP" altLang="en-US" dirty="0"/>
          </a:p>
        </p:txBody>
      </p:sp>
      <p:cxnSp>
        <p:nvCxnSpPr>
          <p:cNvPr id="10" name="直線コネクタ 9"/>
          <p:cNvCxnSpPr/>
          <p:nvPr/>
        </p:nvCxnSpPr>
        <p:spPr>
          <a:xfrm flipH="1" flipV="1">
            <a:off x="1907704" y="3861048"/>
            <a:ext cx="2304256" cy="13681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V="1">
            <a:off x="4211960" y="3861048"/>
            <a:ext cx="2304256" cy="13681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2411760" y="3933056"/>
            <a:ext cx="1102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</a:t>
            </a:r>
            <a:r>
              <a:rPr kumimoji="1" lang="en-US" altLang="ja-JP" baseline="-25000" dirty="0" smtClean="0"/>
              <a:t>T</a:t>
            </a:r>
            <a:r>
              <a:rPr kumimoji="1" lang="en-US" altLang="ja-JP" dirty="0" smtClean="0"/>
              <a:t>=|B</a:t>
            </a:r>
            <a:r>
              <a:rPr kumimoji="1" lang="en-US" altLang="ja-JP" baseline="-25000" dirty="0" smtClean="0"/>
              <a:t>L</a:t>
            </a:r>
            <a:r>
              <a:rPr kumimoji="1" lang="en-US" altLang="ja-JP" dirty="0" smtClean="0"/>
              <a:t>|/2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108042" y="6280012"/>
            <a:ext cx="29279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Vertical field-&gt; anti-hem. rule</a:t>
            </a:r>
          </a:p>
          <a:p>
            <a:r>
              <a:rPr lang="en-US" altLang="ja-JP" dirty="0" smtClean="0"/>
              <a:t>horizontal field-&gt; hem. rule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1483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コンテンツ プレースホルダー 1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9" t="50471" r="50209" b="826"/>
          <a:stretch/>
        </p:blipFill>
        <p:spPr>
          <a:xfrm>
            <a:off x="3153730" y="2224357"/>
            <a:ext cx="2903523" cy="3358309"/>
          </a:xfr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59" t="66453"/>
          <a:stretch/>
        </p:blipFill>
        <p:spPr>
          <a:xfrm>
            <a:off x="251520" y="2386239"/>
            <a:ext cx="2753520" cy="3034546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403648" y="1559649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err="1" smtClean="0">
                <a:solidFill>
                  <a:srgbClr val="00B050"/>
                </a:solidFill>
              </a:rPr>
              <a:t>B</a:t>
            </a:r>
            <a:r>
              <a:rPr kumimoji="1" lang="en-US" altLang="ja-JP" sz="3200" baseline="-25000" dirty="0" err="1" smtClean="0">
                <a:solidFill>
                  <a:srgbClr val="00B050"/>
                </a:solidFill>
              </a:rPr>
              <a:t>z</a:t>
            </a:r>
            <a:endParaRPr kumimoji="1" lang="ja-JP" altLang="en-US" sz="3200" baseline="-25000" dirty="0">
              <a:solidFill>
                <a:srgbClr val="00B05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732240" y="1548081"/>
            <a:ext cx="22124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srgbClr val="00B050"/>
                </a:solidFill>
              </a:rPr>
              <a:t>Local twist </a:t>
            </a:r>
            <a:endParaRPr kumimoji="1" lang="ja-JP" altLang="en-US" sz="3200" dirty="0">
              <a:solidFill>
                <a:srgbClr val="00B05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851920" y="1547034"/>
            <a:ext cx="15071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err="1" smtClean="0">
                <a:solidFill>
                  <a:srgbClr val="00B050"/>
                </a:solidFill>
              </a:rPr>
              <a:t>Helicity</a:t>
            </a:r>
            <a:endParaRPr kumimoji="1" lang="ja-JP" altLang="en-US" sz="3200" baseline="-25000" dirty="0">
              <a:solidFill>
                <a:srgbClr val="00B050"/>
              </a:solidFill>
            </a:endParaRPr>
          </a:p>
        </p:txBody>
      </p:sp>
      <p:pic>
        <p:nvPicPr>
          <p:cNvPr id="10" name="コンテンツ プレースホルダー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7" t="648" r="71" b="50649"/>
          <a:stretch/>
        </p:blipFill>
        <p:spPr bwMode="auto">
          <a:xfrm>
            <a:off x="6240477" y="2224357"/>
            <a:ext cx="2903523" cy="3358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タイトル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kumimoji="1" lang="en-US" altLang="ja-JP" sz="4000" b="1" dirty="0" smtClean="0">
                <a:solidFill>
                  <a:srgbClr val="FF0000"/>
                </a:solidFill>
                <a:ea typeface="ＭＳ Ｐゴシック" pitchFamily="34" charset="-128"/>
              </a:rPr>
              <a:t>Example distribution of current helicity and local twist</a:t>
            </a:r>
            <a:endParaRPr kumimoji="1" lang="ja-JP" altLang="en-US" sz="4000" b="1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ABBF04-8587-4833-A30C-CFB2B3AEEE16}" type="slidenum">
              <a:rPr lang="en-GB" altLang="ja-JP" smtClean="0"/>
              <a:pPr>
                <a:defRPr/>
              </a:pPr>
              <a:t>13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23266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Abstract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ja-JP" dirty="0" smtClean="0"/>
              <a:t>Statistical studies on the current helicity and magnetic twists of magnetic fields in solar active regions </a:t>
            </a:r>
          </a:p>
          <a:p>
            <a:r>
              <a:rPr lang="en-US" altLang="ja-JP" dirty="0" smtClean="0"/>
              <a:t>“The hemispheric sign rule”</a:t>
            </a:r>
          </a:p>
          <a:p>
            <a:pPr lvl="1"/>
            <a:r>
              <a:rPr lang="en-US" altLang="ja-JP" dirty="0" smtClean="0"/>
              <a:t>current helicity is mainly negative/positive in the northern/southern hemispheres of the Sun.</a:t>
            </a:r>
          </a:p>
          <a:p>
            <a:r>
              <a:rPr lang="en-US" altLang="ja-JP" dirty="0" smtClean="0"/>
              <a:t>Spectro-Polarimeter (SP) of Hinode Solar Optical Telescope</a:t>
            </a:r>
          </a:p>
          <a:p>
            <a:pPr lvl="1"/>
            <a:r>
              <a:rPr lang="en-US" altLang="ja-JP" dirty="0" smtClean="0"/>
              <a:t>Data obtained from </a:t>
            </a:r>
            <a:r>
              <a:rPr lang="en-US" altLang="ja-JP" dirty="0" smtClean="0">
                <a:solidFill>
                  <a:srgbClr val="FF0000"/>
                </a:solidFill>
              </a:rPr>
              <a:t>2006 to 2015</a:t>
            </a:r>
          </a:p>
          <a:p>
            <a:r>
              <a:rPr lang="en-US" altLang="ja-JP" dirty="0"/>
              <a:t>C</a:t>
            </a:r>
            <a:r>
              <a:rPr lang="en-US" altLang="ja-JP" dirty="0" smtClean="0"/>
              <a:t>omputed magnetic twistiness parameters</a:t>
            </a:r>
          </a:p>
          <a:p>
            <a:pPr lvl="1"/>
            <a:r>
              <a:rPr lang="en-US" altLang="ja-JP" dirty="0" smtClean="0"/>
              <a:t>average values of current helicity</a:t>
            </a:r>
          </a:p>
          <a:p>
            <a:pPr lvl="1"/>
            <a:r>
              <a:rPr lang="en-US" altLang="ja-JP" dirty="0" smtClean="0"/>
              <a:t>several kinds of twist of magnetic field</a:t>
            </a:r>
          </a:p>
          <a:p>
            <a:r>
              <a:rPr lang="en-US" altLang="ja-JP" dirty="0" smtClean="0"/>
              <a:t>Generally, </a:t>
            </a:r>
            <a:r>
              <a:rPr lang="en-US" altLang="ja-JP" dirty="0" smtClean="0">
                <a:solidFill>
                  <a:srgbClr val="FF0000"/>
                </a:solidFill>
              </a:rPr>
              <a:t>the hemispheric sign rule has been reconfirmed for the weak field range. </a:t>
            </a:r>
            <a:r>
              <a:rPr lang="en-US" altLang="ja-JP" dirty="0" smtClean="0"/>
              <a:t>On the other hand, more stronger field area showed anti-hemispheric rule.</a:t>
            </a:r>
          </a:p>
        </p:txBody>
      </p:sp>
    </p:spTree>
    <p:extLst>
      <p:ext uri="{BB962C8B-B14F-4D97-AF65-F5344CB8AC3E}">
        <p14:creationId xmlns:p14="http://schemas.microsoft.com/office/powerpoint/2010/main" val="376951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ja-JP" dirty="0"/>
              <a:t>Calculation of Helical Parameters 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altLang="ja-JP" dirty="0">
                    <a:ea typeface="ＭＳ Ｐゴシック" charset="-128"/>
                  </a:rPr>
                  <a:t>(Curl B)z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/>
                              <a:ea typeface="ＭＳ Ｐゴシック" charset="-128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altLang="ja-JP">
                              <a:latin typeface="Cambria Math"/>
                              <a:ea typeface="ＭＳ Ｐゴシック" charset="-128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altLang="ja-JP">
                              <a:latin typeface="Cambria Math"/>
                              <a:ea typeface="ＭＳ Ｐゴシック" charset="-128"/>
                            </a:rPr>
                            <m:t>Curl</m:t>
                          </m:r>
                          <m:r>
                            <a:rPr lang="en-US" altLang="ja-JP" i="1">
                              <a:latin typeface="Cambria Math"/>
                              <a:ea typeface="ＭＳ Ｐゴシック" charset="-128"/>
                            </a:rPr>
                            <m:t> </m:t>
                          </m:r>
                          <m:r>
                            <a:rPr lang="en-US" altLang="ja-JP" i="1">
                              <a:latin typeface="Cambria Math"/>
                              <a:ea typeface="ＭＳ Ｐゴシック" charset="-128"/>
                            </a:rPr>
                            <m:t>𝐵</m:t>
                          </m:r>
                          <m:r>
                            <m:rPr>
                              <m:nor/>
                            </m:rPr>
                            <a:rPr lang="en-US" altLang="ja-JP">
                              <a:latin typeface="Cambria Math"/>
                              <a:ea typeface="ＭＳ Ｐゴシック" charset="-128"/>
                            </a:rPr>
                            <m:t>)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  <a:ea typeface="ＭＳ Ｐゴシック" charset="-128"/>
                            </a:rPr>
                            <m:t>𝑧</m:t>
                          </m:r>
                        </m:sub>
                      </m:sSub>
                      <m:r>
                        <a:rPr lang="en-US" altLang="ja-JP" i="1">
                          <a:latin typeface="Cambria Math"/>
                          <a:ea typeface="ＭＳ Ｐゴシック" charset="-128"/>
                        </a:rPr>
                        <m:t>=</m:t>
                      </m:r>
                      <m:f>
                        <m:fPr>
                          <m:ctrlPr>
                            <a:rPr lang="en-US" altLang="ja-JP" i="1">
                              <a:latin typeface="Cambria Math"/>
                              <a:ea typeface="ＭＳ Ｐゴシック" charset="-128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i="1">
                                  <a:latin typeface="Cambria Math"/>
                                  <a:ea typeface="ＭＳ Ｐゴシック" charset="-128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/>
                                  <a:ea typeface="ＭＳ Ｐゴシック" charset="-128"/>
                                </a:rPr>
                                <m:t>𝑑𝐵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  <a:ea typeface="ＭＳ Ｐゴシック" charset="-128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altLang="ja-JP" i="1">
                              <a:latin typeface="Cambria Math"/>
                              <a:ea typeface="ＭＳ Ｐゴシック" charset="-128"/>
                            </a:rPr>
                            <m:t>𝑑𝑥</m:t>
                          </m:r>
                        </m:den>
                      </m:f>
                      <m:r>
                        <a:rPr lang="en-US" altLang="ja-JP" i="1">
                          <a:latin typeface="Cambria Math"/>
                          <a:ea typeface="ＭＳ Ｐゴシック" charset="-128"/>
                        </a:rPr>
                        <m:t>−</m:t>
                      </m:r>
                      <m:f>
                        <m:fPr>
                          <m:ctrlPr>
                            <a:rPr lang="en-US" altLang="ja-JP" i="1">
                              <a:latin typeface="Cambria Math"/>
                              <a:ea typeface="ＭＳ Ｐゴシック" charset="-128"/>
                            </a:rPr>
                          </m:ctrlPr>
                        </m:fPr>
                        <m:num>
                          <m:r>
                            <a:rPr lang="en-US" altLang="ja-JP" i="1">
                              <a:latin typeface="Cambria Math"/>
                              <a:ea typeface="ＭＳ Ｐゴシック" charset="-128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/>
                                  <a:ea typeface="ＭＳ Ｐゴシック" charset="-128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/>
                                  <a:ea typeface="ＭＳ Ｐゴシック" charset="-128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  <a:ea typeface="ＭＳ Ｐゴシック" charset="-128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altLang="ja-JP" i="1">
                              <a:latin typeface="Cambria Math"/>
                              <a:ea typeface="ＭＳ Ｐゴシック" charset="-128"/>
                            </a:rPr>
                            <m:t>𝑑𝑦</m:t>
                          </m:r>
                        </m:den>
                      </m:f>
                    </m:oMath>
                  </m:oMathPara>
                </a14:m>
                <a:endParaRPr lang="en-US" altLang="ja-JP" dirty="0">
                  <a:ea typeface="ＭＳ Ｐゴシック" charset="-128"/>
                </a:endParaRPr>
              </a:p>
              <a:p>
                <a:r>
                  <a:rPr lang="en-US" altLang="ja-JP" dirty="0" smtClean="0">
                    <a:ea typeface="ＭＳ Ｐゴシック" charset="-128"/>
                  </a:rPr>
                  <a:t>Current </a:t>
                </a:r>
                <a:r>
                  <a:rPr lang="en-US" altLang="ja-JP" dirty="0" err="1">
                    <a:ea typeface="ＭＳ Ｐゴシック" charset="-128"/>
                  </a:rPr>
                  <a:t>helicity</a:t>
                </a:r>
                <a:r>
                  <a:rPr lang="en-US" altLang="ja-JP" dirty="0">
                    <a:ea typeface="ＭＳ Ｐゴシック" charset="-128"/>
                  </a:rPr>
                  <a:t> density</a:t>
                </a:r>
                <a:endParaRPr lang="en-US" altLang="ja-JP" dirty="0">
                  <a:ea typeface="ＭＳ Ｐゴシック" charset="-128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/>
                              <a:ea typeface="ＭＳ Ｐゴシック" charset="-128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  <a:ea typeface="ＭＳ Ｐゴシック" charset="-128"/>
                            </a:rPr>
                            <m:t>𝐻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  <a:ea typeface="ＭＳ Ｐゴシック" charset="-128"/>
                            </a:rPr>
                            <m:t>𝐶𝑧</m:t>
                          </m:r>
                        </m:sub>
                      </m:sSub>
                      <m:r>
                        <a:rPr lang="en-US" altLang="ja-JP" i="1">
                          <a:latin typeface="Cambria Math"/>
                          <a:ea typeface="ＭＳ Ｐゴシック" charset="-128"/>
                        </a:rPr>
                        <m:t>=</m:t>
                      </m:r>
                      <m:sSub>
                        <m:sSubPr>
                          <m:ctrlPr>
                            <a:rPr lang="en-US" altLang="ja-JP" i="1">
                              <a:latin typeface="Cambria Math"/>
                              <a:ea typeface="ＭＳ Ｐゴシック" charset="-128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altLang="ja-JP">
                              <a:latin typeface="Cambria Math"/>
                              <a:ea typeface="ＭＳ Ｐゴシック" charset="-128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altLang="ja-JP">
                              <a:latin typeface="Cambria Math"/>
                              <a:ea typeface="ＭＳ Ｐゴシック" charset="-128"/>
                            </a:rPr>
                            <m:t>Curl</m:t>
                          </m:r>
                          <m:r>
                            <a:rPr lang="en-US" altLang="ja-JP" i="1">
                              <a:latin typeface="Cambria Math"/>
                              <a:ea typeface="ＭＳ Ｐゴシック" charset="-128"/>
                            </a:rPr>
                            <m:t> </m:t>
                          </m:r>
                          <m:r>
                            <a:rPr lang="en-US" altLang="ja-JP" i="1">
                              <a:latin typeface="Cambria Math"/>
                              <a:ea typeface="ＭＳ Ｐゴシック" charset="-128"/>
                            </a:rPr>
                            <m:t>𝐵</m:t>
                          </m:r>
                          <m:r>
                            <m:rPr>
                              <m:nor/>
                            </m:rPr>
                            <a:rPr lang="en-US" altLang="ja-JP">
                              <a:latin typeface="Cambria Math"/>
                              <a:ea typeface="ＭＳ Ｐゴシック" charset="-128"/>
                            </a:rPr>
                            <m:t>)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  <a:ea typeface="ＭＳ Ｐゴシック" charset="-128"/>
                            </a:rPr>
                            <m:t>𝑧</m:t>
                          </m:r>
                        </m:sub>
                      </m:sSub>
                      <m:r>
                        <a:rPr lang="en-US" altLang="ja-JP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US" altLang="ja-JP" i="1">
                              <a:latin typeface="Cambria Math"/>
                              <a:ea typeface="ＭＳ Ｐゴシック" charset="-128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  <a:ea typeface="ＭＳ Ｐゴシック" charset="-128"/>
                            </a:rPr>
                            <m:t>𝐵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  <a:ea typeface="ＭＳ Ｐゴシック" charset="-128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US" altLang="ja-JP" dirty="0">
                  <a:ea typeface="ＭＳ Ｐゴシック" charset="-128"/>
                </a:endParaRPr>
              </a:p>
              <a:p>
                <a:r>
                  <a:rPr lang="en-US" altLang="ja-JP" dirty="0">
                    <a:ea typeface="ＭＳ Ｐゴシック" charset="-128"/>
                  </a:rPr>
                  <a:t>Twist</a:t>
                </a:r>
              </a:p>
              <a:p>
                <a:pPr lvl="1"/>
                <a:r>
                  <a:rPr lang="en-US" altLang="ja-JP" dirty="0">
                    <a:ea typeface="ＭＳ Ｐゴシック" charset="-128"/>
                  </a:rPr>
                  <a:t>Local twist </a:t>
                </a:r>
                <a:r>
                  <a:rPr lang="en-US" altLang="ja-JP" dirty="0">
                    <a:ea typeface="ＭＳ Ｐゴシック" charset="-128"/>
                  </a:rPr>
                  <a:t>(</a:t>
                </a:r>
                <a:r>
                  <a:rPr lang="en-US" altLang="ja-JP" dirty="0" err="1">
                    <a:ea typeface="ＭＳ Ｐゴシック" charset="-128"/>
                  </a:rPr>
                  <a:t>Bao</a:t>
                </a:r>
                <a:r>
                  <a:rPr lang="en-US" altLang="ja-JP" dirty="0">
                    <a:ea typeface="ＭＳ Ｐゴシック" charset="-128"/>
                  </a:rPr>
                  <a:t> and Zhang 1998</a:t>
                </a:r>
                <a:r>
                  <a:rPr lang="en-US" altLang="ja-JP" dirty="0">
                    <a:ea typeface="ＭＳ Ｐゴシック" charset="-128"/>
                  </a:rPr>
                  <a:t>)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/>
                              <a:ea typeface="ＭＳ Ｐゴシック" charset="-128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altLang="ja-JP" i="1">
                                  <a:latin typeface="Cambria Math"/>
                                  <a:ea typeface="ＭＳ Ｐゴシック" charset="-128"/>
                                </a:rPr>
                              </m:ctrlPr>
                            </m:sSubSupPr>
                            <m:e>
                              <m:r>
                                <a:rPr lang="ja-JP" altLang="en-US" i="1">
                                  <a:latin typeface="Cambria Math"/>
                                  <a:ea typeface="ＭＳ Ｐゴシック" charset="-128"/>
                                </a:rPr>
                                <m:t>𝛼</m:t>
                              </m:r>
                            </m:e>
                            <m:sub/>
                            <m:sup>
                              <m:r>
                                <a:rPr lang="en-US" altLang="ja-JP" i="1">
                                  <a:latin typeface="Cambria Math"/>
                                  <a:ea typeface="ＭＳ Ｐゴシック" charset="-128"/>
                                </a:rPr>
                                <m:t>(0)</m:t>
                              </m:r>
                            </m:sup>
                          </m:sSubSup>
                        </m:e>
                        <m:sub>
                          <m:r>
                            <a:rPr lang="en-US" altLang="ja-JP" i="1">
                              <a:latin typeface="Cambria Math"/>
                              <a:ea typeface="ＭＳ Ｐゴシック" charset="-128"/>
                            </a:rPr>
                            <m:t>𝑙𝑜𝑐</m:t>
                          </m:r>
                        </m:sub>
                      </m:sSub>
                      <m:r>
                        <a:rPr lang="en-US" altLang="ja-JP" i="1">
                          <a:latin typeface="Cambria Math"/>
                          <a:ea typeface="ＭＳ Ｐゴシック" charset="-128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ja-JP" i="1">
                              <a:latin typeface="Cambria Math"/>
                              <a:ea typeface="ＭＳ Ｐゴシック" charset="-12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i="1">
                                  <a:latin typeface="Cambria Math"/>
                                  <a:ea typeface="ＭＳ Ｐゴシック" charset="-128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altLang="ja-JP">
                                  <a:latin typeface="Cambria Math"/>
                                  <a:ea typeface="ＭＳ Ｐゴシック" charset="-128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altLang="ja-JP">
                                  <a:latin typeface="Cambria Math"/>
                                  <a:ea typeface="ＭＳ Ｐゴシック" charset="-128"/>
                                </a:rPr>
                                <m:t>Curl</m:t>
                              </m:r>
                              <m:r>
                                <a:rPr lang="en-US" altLang="ja-JP" i="1">
                                  <a:latin typeface="Cambria Math"/>
                                  <a:ea typeface="ＭＳ Ｐゴシック" charset="-128"/>
                                </a:rPr>
                                <m:t> </m:t>
                              </m:r>
                              <m:r>
                                <a:rPr lang="en-US" altLang="ja-JP" i="1">
                                  <a:latin typeface="Cambria Math"/>
                                  <a:ea typeface="ＭＳ Ｐゴシック" charset="-128"/>
                                </a:rPr>
                                <m:t>𝐵</m:t>
                              </m:r>
                              <m:r>
                                <m:rPr>
                                  <m:nor/>
                                </m:rPr>
                                <a:rPr lang="en-US" altLang="ja-JP">
                                  <a:latin typeface="Cambria Math"/>
                                  <a:ea typeface="ＭＳ Ｐゴシック" charset="-128"/>
                                </a:rPr>
                                <m:t>)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  <a:ea typeface="ＭＳ Ｐゴシック" charset="-128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altLang="ja-JP" i="1">
                              <a:latin typeface="Cambria Math"/>
                              <a:ea typeface="ＭＳ Ｐゴシック" charset="-128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/>
                                  <a:ea typeface="ＭＳ Ｐゴシック" charset="-128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/>
                                  <a:ea typeface="ＭＳ Ｐゴシック" charset="-128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  <a:ea typeface="ＭＳ Ｐゴシック" charset="-128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ja-JP" dirty="0">
                  <a:ea typeface="ＭＳ Ｐゴシック" charset="-128"/>
                </a:endParaRPr>
              </a:p>
              <a:p>
                <a:pPr lvl="1"/>
                <a:r>
                  <a:rPr lang="en-US" altLang="ja-JP" dirty="0">
                    <a:ea typeface="ＭＳ Ｐゴシック" charset="-128"/>
                  </a:rPr>
                  <a:t>Average twist</a:t>
                </a:r>
                <a:r>
                  <a:rPr lang="en-US" altLang="ja-JP" dirty="0">
                    <a:ea typeface="ＭＳ Ｐゴシック" charset="-128"/>
                  </a:rPr>
                  <a:t> (</a:t>
                </a:r>
                <a:r>
                  <a:rPr lang="en-US" altLang="ja-JP" dirty="0" err="1">
                    <a:ea typeface="ＭＳ Ｐゴシック" charset="-128"/>
                  </a:rPr>
                  <a:t>Hagino</a:t>
                </a:r>
                <a:r>
                  <a:rPr lang="en-US" altLang="ja-JP" dirty="0">
                    <a:ea typeface="ＭＳ Ｐゴシック" charset="-128"/>
                  </a:rPr>
                  <a:t> and Sakurai 2004)</a:t>
                </a:r>
                <a:endParaRPr lang="en-US" altLang="ja-JP" dirty="0">
                  <a:ea typeface="ＭＳ Ｐゴシック" charset="-128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/>
                              <a:ea typeface="ＭＳ Ｐゴシック" charset="-128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altLang="ja-JP" i="1">
                                  <a:latin typeface="Cambria Math"/>
                                  <a:ea typeface="ＭＳ Ｐゴシック" charset="-128"/>
                                </a:rPr>
                              </m:ctrlPr>
                            </m:sSubSupPr>
                            <m:e>
                              <m:r>
                                <a:rPr lang="ja-JP" altLang="en-US" i="1">
                                  <a:latin typeface="Cambria Math"/>
                                  <a:ea typeface="ＭＳ Ｐゴシック" charset="-128"/>
                                </a:rPr>
                                <m:t>𝛼</m:t>
                              </m:r>
                            </m:e>
                            <m:sub/>
                            <m:sup>
                              <m:r>
                                <a:rPr lang="en-US" altLang="ja-JP" i="1">
                                  <a:latin typeface="Cambria Math"/>
                                  <a:ea typeface="ＭＳ Ｐゴシック" charset="-128"/>
                                </a:rPr>
                                <m:t>(1)</m:t>
                              </m:r>
                            </m:sup>
                          </m:sSubSup>
                        </m:e>
                        <m:sub>
                          <m:r>
                            <a:rPr lang="en-US" altLang="ja-JP" i="1">
                              <a:latin typeface="Cambria Math"/>
                              <a:ea typeface="ＭＳ Ｐゴシック" charset="-128"/>
                            </a:rPr>
                            <m:t>𝑎𝑣</m:t>
                          </m:r>
                        </m:sub>
                      </m:sSub>
                      <m:r>
                        <a:rPr lang="en-US" altLang="ja-JP" i="1">
                          <a:latin typeface="Cambria Math"/>
                          <a:ea typeface="ＭＳ Ｐゴシック" charset="-128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ja-JP" i="1">
                              <a:latin typeface="Cambria Math"/>
                              <a:ea typeface="ＭＳ Ｐゴシック" charset="-12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i="1">
                                  <a:latin typeface="Cambria Math"/>
                                  <a:ea typeface="ＭＳ Ｐゴシック" charset="-128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altLang="ja-JP">
                                  <a:latin typeface="Cambria Math"/>
                                  <a:ea typeface="ＭＳ Ｐゴシック" charset="-128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altLang="ja-JP">
                                  <a:latin typeface="Cambria Math"/>
                                  <a:ea typeface="ＭＳ Ｐゴシック" charset="-128"/>
                                </a:rPr>
                                <m:t>Curl</m:t>
                              </m:r>
                              <m:r>
                                <a:rPr lang="en-US" altLang="ja-JP" i="1">
                                  <a:latin typeface="Cambria Math"/>
                                  <a:ea typeface="ＭＳ Ｐゴシック" charset="-128"/>
                                </a:rPr>
                                <m:t> </m:t>
                              </m:r>
                              <m:r>
                                <a:rPr lang="en-US" altLang="ja-JP" i="1">
                                  <a:latin typeface="Cambria Math"/>
                                  <a:ea typeface="ＭＳ Ｐゴシック" charset="-128"/>
                                </a:rPr>
                                <m:t>𝐵</m:t>
                              </m:r>
                              <m:r>
                                <m:rPr>
                                  <m:nor/>
                                </m:rPr>
                                <a:rPr lang="en-US" altLang="ja-JP">
                                  <a:latin typeface="Cambria Math"/>
                                  <a:ea typeface="ＭＳ Ｐゴシック" charset="-128"/>
                                </a:rPr>
                                <m:t>)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  <a:ea typeface="ＭＳ Ｐゴシック" charset="-128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en-US" altLang="ja-JP">
                              <a:latin typeface="Cambria Math"/>
                              <a:ea typeface="Cambria Math"/>
                            </a:rPr>
                            <m:t>sign</m:t>
                          </m:r>
                          <m:d>
                            <m:dPr>
                              <m:ctrlPr>
                                <a:rPr lang="en-US" altLang="ja-JP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/>
                                      <a:ea typeface="Cambria Math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ja-JP" i="1">
                          <a:latin typeface="Cambria Math"/>
                          <a:ea typeface="ＭＳ Ｐゴシック" charset="-128"/>
                        </a:rPr>
                        <m:t>/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ja-JP" i="1">
                              <a:latin typeface="Cambria Math"/>
                              <a:ea typeface="ＭＳ Ｐゴシック" charset="-128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ja-JP" i="1">
                                  <a:latin typeface="Cambria Math"/>
                                  <a:ea typeface="ＭＳ Ｐゴシック" charset="-128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latin typeface="Cambria Math"/>
                                      <a:ea typeface="ＭＳ Ｐゴシック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/>
                                      <a:ea typeface="ＭＳ Ｐゴシック" charset="-128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/>
                                      <a:ea typeface="ＭＳ Ｐゴシック" charset="-128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altLang="ja-JP" dirty="0">
                  <a:ea typeface="ＭＳ Ｐゴシック" charset="-128"/>
                </a:endParaRPr>
              </a:p>
              <a:p>
                <a:pPr lvl="1"/>
                <a:r>
                  <a:rPr lang="en-US" altLang="ja-JP" dirty="0">
                    <a:ea typeface="ＭＳ Ｐゴシック" charset="-128"/>
                  </a:rPr>
                  <a:t>Global twist </a:t>
                </a:r>
                <a:r>
                  <a:rPr lang="en-US" altLang="ja-JP" dirty="0">
                    <a:ea typeface="ＭＳ Ｐゴシック" charset="-128"/>
                  </a:rPr>
                  <a:t>(</a:t>
                </a:r>
                <a:r>
                  <a:rPr lang="en-US" altLang="ja-JP" dirty="0" err="1">
                    <a:ea typeface="ＭＳ Ｐゴシック" charset="-128"/>
                  </a:rPr>
                  <a:t>Tiwari</a:t>
                </a:r>
                <a:r>
                  <a:rPr lang="en-US" altLang="ja-JP" dirty="0">
                    <a:ea typeface="ＭＳ Ｐゴシック" charset="-128"/>
                  </a:rPr>
                  <a:t> 2009</a:t>
                </a:r>
                <a:r>
                  <a:rPr lang="en-US" altLang="ja-JP" dirty="0">
                    <a:ea typeface="ＭＳ Ｐゴシック" charset="-128"/>
                  </a:rPr>
                  <a:t>)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/>
                              <a:ea typeface="ＭＳ Ｐゴシック" charset="-128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altLang="ja-JP" i="1">
                                  <a:latin typeface="Cambria Math"/>
                                  <a:ea typeface="ＭＳ Ｐゴシック" charset="-128"/>
                                </a:rPr>
                              </m:ctrlPr>
                            </m:sSubSupPr>
                            <m:e>
                              <m:r>
                                <a:rPr lang="ja-JP" altLang="en-US" i="1">
                                  <a:latin typeface="Cambria Math"/>
                                  <a:ea typeface="ＭＳ Ｐゴシック" charset="-128"/>
                                </a:rPr>
                                <m:t>𝛼</m:t>
                              </m:r>
                            </m:e>
                            <m:sub/>
                            <m:sup>
                              <m:r>
                                <a:rPr lang="en-US" altLang="ja-JP" i="1">
                                  <a:latin typeface="Cambria Math"/>
                                  <a:ea typeface="ＭＳ Ｐゴシック" charset="-128"/>
                                </a:rPr>
                                <m:t>(2)</m:t>
                              </m:r>
                            </m:sup>
                          </m:sSubSup>
                        </m:e>
                        <m:sub>
                          <m:r>
                            <a:rPr lang="en-US" altLang="ja-JP" i="1">
                              <a:latin typeface="Cambria Math"/>
                              <a:ea typeface="ＭＳ Ｐゴシック" charset="-128"/>
                            </a:rPr>
                            <m:t>𝑔</m:t>
                          </m:r>
                        </m:sub>
                      </m:sSub>
                      <m:r>
                        <a:rPr lang="en-US" altLang="ja-JP" i="1">
                          <a:latin typeface="Cambria Math"/>
                          <a:ea typeface="ＭＳ Ｐゴシック" charset="-128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ja-JP" i="1">
                              <a:latin typeface="Cambria Math"/>
                              <a:ea typeface="ＭＳ Ｐゴシック" charset="-12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i="1">
                                  <a:latin typeface="Cambria Math"/>
                                  <a:ea typeface="ＭＳ Ｐゴシック" charset="-128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/>
                                  <a:ea typeface="ＭＳ Ｐゴシック" charset="-128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  <a:ea typeface="ＭＳ Ｐゴシック" charset="-128"/>
                                </a:rPr>
                                <m:t>𝐶𝑧</m:t>
                              </m:r>
                            </m:sub>
                          </m:sSub>
                        </m:e>
                      </m:d>
                      <m:r>
                        <a:rPr lang="en-US" altLang="ja-JP" i="1">
                          <a:latin typeface="Cambria Math"/>
                          <a:ea typeface="ＭＳ Ｐゴシック" charset="-128"/>
                        </a:rPr>
                        <m:t>/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ja-JP" i="1">
                              <a:latin typeface="Cambria Math"/>
                              <a:ea typeface="ＭＳ Ｐゴシック" charset="-128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i="1">
                                  <a:latin typeface="Cambria Math"/>
                                  <a:ea typeface="ＭＳ Ｐゴシック" charset="-128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latin typeface="Cambria Math"/>
                                      <a:ea typeface="ＭＳ Ｐゴシック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/>
                                      <a:ea typeface="ＭＳ Ｐゴシック" charset="-128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/>
                                      <a:ea typeface="ＭＳ Ｐゴシック" charset="-128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ja-JP" i="1">
                                  <a:latin typeface="Cambria Math"/>
                                  <a:ea typeface="ＭＳ Ｐゴシック" charset="-128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1" lang="ja-JP" altLang="en-US" dirty="0"/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2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テキスト ボックス 25"/>
          <p:cNvSpPr txBox="1"/>
          <p:nvPr/>
        </p:nvSpPr>
        <p:spPr>
          <a:xfrm>
            <a:off x="6132047" y="1918573"/>
            <a:ext cx="2982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Rotation of the magnetic field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on x-y plane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5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Sign of Helical Parameters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4116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altLang="ja-JP" dirty="0" smtClean="0"/>
                  <a:t>Positive sign</a:t>
                </a:r>
              </a:p>
              <a:p>
                <a:pPr lvl="1"/>
                <a:r>
                  <a:rPr lang="en-US" altLang="ja-JP" dirty="0" smtClean="0"/>
                  <a:t>CCW from Positive polarity</a:t>
                </a:r>
                <a:endParaRPr lang="en-US" altLang="ja-JP" dirty="0" smtClean="0"/>
              </a:p>
              <a:p>
                <a:pPr lvl="1"/>
                <a:r>
                  <a:rPr lang="en-US" altLang="ja-JP" dirty="0" smtClean="0"/>
                  <a:t>CW from Negative polarity</a:t>
                </a:r>
                <a:endParaRPr lang="en-US" altLang="ja-JP" dirty="0" smtClean="0"/>
              </a:p>
              <a:p>
                <a:r>
                  <a:rPr lang="en-US" altLang="ja-JP" dirty="0" smtClean="0"/>
                  <a:t>Negative sign</a:t>
                </a:r>
                <a:endParaRPr lang="en-US" altLang="ja-JP" dirty="0" smtClean="0"/>
              </a:p>
              <a:p>
                <a:pPr lvl="1"/>
                <a:r>
                  <a:rPr lang="en-US" altLang="ja-JP" dirty="0" smtClean="0"/>
                  <a:t>CW from Positive polarity</a:t>
                </a:r>
              </a:p>
              <a:p>
                <a:pPr lvl="1"/>
                <a:r>
                  <a:rPr lang="en-US" altLang="ja-JP" dirty="0" smtClean="0"/>
                  <a:t>CCW from Negative polarity</a:t>
                </a:r>
              </a:p>
              <a:p>
                <a:r>
                  <a:rPr lang="en-US" altLang="ja-JP" dirty="0" smtClean="0"/>
                  <a:t>Sensitive to…</a:t>
                </a:r>
              </a:p>
              <a:p>
                <a:pPr lvl="1"/>
                <a:r>
                  <a:rPr lang="en-US" altLang="ja-JP" dirty="0"/>
                  <a:t>W</a:t>
                </a:r>
                <a:r>
                  <a:rPr lang="en-US" altLang="ja-JP" dirty="0" smtClean="0"/>
                  <a:t>eak field range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/>
                            <a:ea typeface="ＭＳ Ｐゴシック" charset="-128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altLang="ja-JP" i="1">
                                <a:latin typeface="Cambria Math"/>
                                <a:ea typeface="ＭＳ Ｐゴシック" charset="-128"/>
                              </a:rPr>
                            </m:ctrlPr>
                          </m:sSubSupPr>
                          <m:e>
                            <m:r>
                              <a:rPr lang="ja-JP" altLang="en-US" i="1">
                                <a:latin typeface="Cambria Math"/>
                                <a:ea typeface="ＭＳ Ｐゴシック" charset="-128"/>
                              </a:rPr>
                              <m:t>𝛼</m:t>
                            </m:r>
                          </m:e>
                          <m:sub/>
                          <m:sup>
                            <m:r>
                              <a:rPr lang="en-US" altLang="ja-JP" i="1">
                                <a:latin typeface="Cambria Math"/>
                                <a:ea typeface="ＭＳ Ｐゴシック" charset="-128"/>
                              </a:rPr>
                              <m:t>(</m:t>
                            </m:r>
                            <m:r>
                              <a:rPr lang="en-US" altLang="ja-JP" b="0" i="1" smtClean="0">
                                <a:latin typeface="Cambria Math"/>
                                <a:ea typeface="ＭＳ Ｐゴシック" charset="-128"/>
                              </a:rPr>
                              <m:t>0</m:t>
                            </m:r>
                            <m:r>
                              <a:rPr lang="en-US" altLang="ja-JP" i="1">
                                <a:latin typeface="Cambria Math"/>
                                <a:ea typeface="ＭＳ Ｐゴシック" charset="-128"/>
                              </a:rPr>
                              <m:t>)</m:t>
                            </m:r>
                          </m:sup>
                        </m:sSubSup>
                      </m:e>
                      <m:sub>
                        <m:r>
                          <a:rPr lang="en-US" altLang="ja-JP" b="0" i="1" smtClean="0">
                            <a:latin typeface="Cambria Math"/>
                            <a:ea typeface="ＭＳ Ｐゴシック" charset="-128"/>
                          </a:rPr>
                          <m:t>𝑙𝑜𝑐</m:t>
                        </m:r>
                      </m:sub>
                    </m:sSub>
                  </m:oMath>
                </a14:m>
                <a:r>
                  <a:rPr lang="en-US" altLang="ja-JP" dirty="0" smtClean="0"/>
                  <a:t>)</a:t>
                </a:r>
                <a:endParaRPr lang="en-US" altLang="ja-JP" dirty="0" smtClean="0"/>
              </a:p>
              <a:p>
                <a:pPr lvl="1"/>
                <a:r>
                  <a:rPr lang="en-US" altLang="ja-JP" dirty="0"/>
                  <a:t>M</a:t>
                </a:r>
                <a:r>
                  <a:rPr lang="en-US" altLang="ja-JP" dirty="0" smtClean="0"/>
                  <a:t>edium field range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/>
                            <a:ea typeface="ＭＳ Ｐゴシック" charset="-128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altLang="ja-JP" i="1">
                                <a:latin typeface="Cambria Math"/>
                                <a:ea typeface="ＭＳ Ｐゴシック" charset="-128"/>
                              </a:rPr>
                            </m:ctrlPr>
                          </m:sSubSupPr>
                          <m:e>
                            <m:r>
                              <a:rPr lang="ja-JP" altLang="en-US" i="1">
                                <a:latin typeface="Cambria Math"/>
                                <a:ea typeface="ＭＳ Ｐゴシック" charset="-128"/>
                              </a:rPr>
                              <m:t>𝛼</m:t>
                            </m:r>
                          </m:e>
                          <m:sub/>
                          <m:sup>
                            <m:r>
                              <a:rPr lang="en-US" altLang="ja-JP" i="1">
                                <a:latin typeface="Cambria Math"/>
                                <a:ea typeface="ＭＳ Ｐゴシック" charset="-128"/>
                              </a:rPr>
                              <m:t>(1)</m:t>
                            </m:r>
                          </m:sup>
                        </m:sSubSup>
                      </m:e>
                      <m:sub>
                        <m:r>
                          <a:rPr lang="en-US" altLang="ja-JP" i="1">
                            <a:latin typeface="Cambria Math"/>
                            <a:ea typeface="ＭＳ Ｐゴシック" charset="-128"/>
                          </a:rPr>
                          <m:t>𝑎𝑣</m:t>
                        </m:r>
                      </m:sub>
                    </m:sSub>
                  </m:oMath>
                </a14:m>
                <a:r>
                  <a:rPr lang="en-US" altLang="ja-JP" dirty="0" smtClean="0"/>
                  <a:t>)</a:t>
                </a:r>
              </a:p>
              <a:p>
                <a:pPr lvl="1"/>
                <a:r>
                  <a:rPr lang="en-US" altLang="ja-JP" dirty="0" smtClean="0"/>
                  <a:t>Strong field range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/>
                            <a:ea typeface="ＭＳ Ｐゴシック" charset="-128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altLang="ja-JP" i="1">
                                <a:latin typeface="Cambria Math"/>
                                <a:ea typeface="ＭＳ Ｐゴシック" charset="-128"/>
                              </a:rPr>
                            </m:ctrlPr>
                          </m:sSubSupPr>
                          <m:e>
                            <m:r>
                              <a:rPr lang="ja-JP" altLang="en-US" i="1">
                                <a:latin typeface="Cambria Math"/>
                                <a:ea typeface="ＭＳ Ｐゴシック" charset="-128"/>
                              </a:rPr>
                              <m:t>𝛼</m:t>
                            </m:r>
                          </m:e>
                          <m:sub/>
                          <m:sup>
                            <m:r>
                              <a:rPr lang="en-US" altLang="ja-JP" i="1">
                                <a:latin typeface="Cambria Math"/>
                                <a:ea typeface="ＭＳ Ｐゴシック" charset="-128"/>
                              </a:rPr>
                              <m:t>(2)</m:t>
                            </m:r>
                          </m:sup>
                        </m:sSubSup>
                      </m:e>
                      <m:sub>
                        <m:r>
                          <a:rPr lang="en-US" altLang="ja-JP" i="1">
                            <a:latin typeface="Cambria Math"/>
                            <a:ea typeface="ＭＳ Ｐゴシック" charset="-128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altLang="ja-JP" dirty="0" smtClean="0"/>
                  <a:t>, </a:t>
                </a:r>
                <a:r>
                  <a:rPr lang="en-US" altLang="ja-JP" dirty="0" err="1" smtClean="0"/>
                  <a:t>Hcz</a:t>
                </a:r>
                <a:r>
                  <a:rPr lang="en-US" altLang="ja-JP" dirty="0" smtClean="0"/>
                  <a:t>)</a:t>
                </a:r>
                <a:endParaRPr lang="en-US" altLang="ja-JP" dirty="0"/>
              </a:p>
              <a:p>
                <a:pPr marL="0" indent="0">
                  <a:buNone/>
                </a:pPr>
                <a:endParaRPr kumimoji="1" lang="ja-JP" altLang="en-US" dirty="0"/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41168"/>
              </a:xfrm>
              <a:blipFill rotWithShape="1">
                <a:blip r:embed="rId2"/>
                <a:stretch>
                  <a:fillRect l="-1481" t="-237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円/楕円 20"/>
          <p:cNvSpPr/>
          <p:nvPr/>
        </p:nvSpPr>
        <p:spPr>
          <a:xfrm>
            <a:off x="7828624" y="2138439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dirty="0"/>
              <a:t>-</a:t>
            </a:r>
            <a:endParaRPr kumimoji="1" lang="ja-JP" altLang="en-US" sz="4000" dirty="0"/>
          </a:p>
        </p:txBody>
      </p:sp>
      <p:sp>
        <p:nvSpPr>
          <p:cNvPr id="22" name="円弧 21"/>
          <p:cNvSpPr/>
          <p:nvPr/>
        </p:nvSpPr>
        <p:spPr>
          <a:xfrm flipH="1">
            <a:off x="7390089" y="2391879"/>
            <a:ext cx="748279" cy="720000"/>
          </a:xfrm>
          <a:prstGeom prst="arc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弧 22"/>
          <p:cNvSpPr/>
          <p:nvPr/>
        </p:nvSpPr>
        <p:spPr>
          <a:xfrm rot="16200000" flipH="1">
            <a:off x="8068230" y="2304300"/>
            <a:ext cx="720000" cy="748279"/>
          </a:xfrm>
          <a:prstGeom prst="arc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弧 23"/>
          <p:cNvSpPr/>
          <p:nvPr/>
        </p:nvSpPr>
        <p:spPr>
          <a:xfrm rot="11327077" flipH="1">
            <a:off x="8054091" y="1753724"/>
            <a:ext cx="748279" cy="720000"/>
          </a:xfrm>
          <a:prstGeom prst="arc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弧 24"/>
          <p:cNvSpPr/>
          <p:nvPr/>
        </p:nvSpPr>
        <p:spPr>
          <a:xfrm rot="4595665" flipH="1">
            <a:off x="7350842" y="1833785"/>
            <a:ext cx="720000" cy="748279"/>
          </a:xfrm>
          <a:prstGeom prst="arc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6289319" y="2168361"/>
            <a:ext cx="540000" cy="540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dirty="0"/>
              <a:t>+</a:t>
            </a:r>
            <a:endParaRPr kumimoji="1" lang="ja-JP" altLang="en-US" sz="4000" dirty="0"/>
          </a:p>
        </p:txBody>
      </p:sp>
      <p:sp>
        <p:nvSpPr>
          <p:cNvPr id="44" name="円弧 43"/>
          <p:cNvSpPr/>
          <p:nvPr/>
        </p:nvSpPr>
        <p:spPr>
          <a:xfrm flipH="1">
            <a:off x="5850784" y="2421801"/>
            <a:ext cx="748279" cy="720000"/>
          </a:xfrm>
          <a:prstGeom prst="arc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弧 44"/>
          <p:cNvSpPr/>
          <p:nvPr/>
        </p:nvSpPr>
        <p:spPr>
          <a:xfrm rot="16200000" flipH="1">
            <a:off x="6528925" y="2334222"/>
            <a:ext cx="720000" cy="748279"/>
          </a:xfrm>
          <a:prstGeom prst="arc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弧 45"/>
          <p:cNvSpPr/>
          <p:nvPr/>
        </p:nvSpPr>
        <p:spPr>
          <a:xfrm rot="11327077" flipH="1">
            <a:off x="6514786" y="1783646"/>
            <a:ext cx="748279" cy="720000"/>
          </a:xfrm>
          <a:prstGeom prst="arc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弧 46"/>
          <p:cNvSpPr/>
          <p:nvPr/>
        </p:nvSpPr>
        <p:spPr>
          <a:xfrm rot="4595665" flipH="1">
            <a:off x="5811537" y="1863707"/>
            <a:ext cx="720000" cy="748279"/>
          </a:xfrm>
          <a:prstGeom prst="arc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6228184" y="3792464"/>
            <a:ext cx="540000" cy="540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 smtClean="0"/>
              <a:t>+</a:t>
            </a:r>
            <a:endParaRPr kumimoji="1" lang="ja-JP" altLang="en-US" sz="4000" dirty="0"/>
          </a:p>
        </p:txBody>
      </p:sp>
      <p:sp>
        <p:nvSpPr>
          <p:cNvPr id="27" name="円弧 26"/>
          <p:cNvSpPr/>
          <p:nvPr/>
        </p:nvSpPr>
        <p:spPr>
          <a:xfrm>
            <a:off x="6444288" y="4045904"/>
            <a:ext cx="720000" cy="720000"/>
          </a:xfrm>
          <a:prstGeom prst="arc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弧 27"/>
          <p:cNvSpPr/>
          <p:nvPr/>
        </p:nvSpPr>
        <p:spPr>
          <a:xfrm rot="5400000">
            <a:off x="5805380" y="3972464"/>
            <a:ext cx="720000" cy="720000"/>
          </a:xfrm>
          <a:prstGeom prst="arc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弧 28"/>
          <p:cNvSpPr/>
          <p:nvPr/>
        </p:nvSpPr>
        <p:spPr>
          <a:xfrm rot="10272923">
            <a:off x="5805379" y="3407749"/>
            <a:ext cx="720000" cy="720000"/>
          </a:xfrm>
          <a:prstGeom prst="arc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弧 29"/>
          <p:cNvSpPr/>
          <p:nvPr/>
        </p:nvSpPr>
        <p:spPr>
          <a:xfrm rot="17004335">
            <a:off x="6495656" y="3501949"/>
            <a:ext cx="720000" cy="720000"/>
          </a:xfrm>
          <a:prstGeom prst="arc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>
            <a:off x="7828625" y="3865470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 smtClean="0"/>
              <a:t>-</a:t>
            </a:r>
            <a:endParaRPr kumimoji="1" lang="ja-JP" altLang="en-US" sz="4000" dirty="0"/>
          </a:p>
        </p:txBody>
      </p:sp>
      <p:sp>
        <p:nvSpPr>
          <p:cNvPr id="32" name="円弧 31"/>
          <p:cNvSpPr/>
          <p:nvPr/>
        </p:nvSpPr>
        <p:spPr>
          <a:xfrm>
            <a:off x="8044729" y="4118910"/>
            <a:ext cx="720000" cy="720000"/>
          </a:xfrm>
          <a:prstGeom prst="arc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弧 32"/>
          <p:cNvSpPr/>
          <p:nvPr/>
        </p:nvSpPr>
        <p:spPr>
          <a:xfrm rot="5400000">
            <a:off x="7405821" y="4045470"/>
            <a:ext cx="720000" cy="720000"/>
          </a:xfrm>
          <a:prstGeom prst="arc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弧 33"/>
          <p:cNvSpPr/>
          <p:nvPr/>
        </p:nvSpPr>
        <p:spPr>
          <a:xfrm rot="10272923">
            <a:off x="7405820" y="3480755"/>
            <a:ext cx="720000" cy="720000"/>
          </a:xfrm>
          <a:prstGeom prst="arc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弧 34"/>
          <p:cNvSpPr/>
          <p:nvPr/>
        </p:nvSpPr>
        <p:spPr>
          <a:xfrm rot="17004335">
            <a:off x="8096097" y="3574955"/>
            <a:ext cx="720000" cy="720000"/>
          </a:xfrm>
          <a:prstGeom prst="arc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224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Preceding results (Ground)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936104" y="249463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altLang="ja-JP" dirty="0" smtClean="0">
                <a:solidFill>
                  <a:srgbClr val="FF0000"/>
                </a:solidFill>
              </a:rPr>
              <a:t>Bao &amp; Zhang 1998, Zhang, Bao, Kuzanyan 2002</a:t>
            </a:r>
          </a:p>
          <a:p>
            <a:r>
              <a:rPr lang="de-DE" altLang="ja-JP" dirty="0" smtClean="0">
                <a:solidFill>
                  <a:srgbClr val="FF0000"/>
                </a:solidFill>
              </a:rPr>
              <a:t>Using ground based fileter type magnetogram</a:t>
            </a:r>
            <a:endParaRPr lang="de-DE" altLang="ja-JP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69817"/>
            <a:ext cx="5327576" cy="3743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212221"/>
            <a:ext cx="2592288" cy="5619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正方形/長方形 10"/>
          <p:cNvSpPr/>
          <p:nvPr/>
        </p:nvSpPr>
        <p:spPr>
          <a:xfrm>
            <a:off x="251520" y="1212221"/>
            <a:ext cx="5616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Current helicity is mainly negative/positive in the northern/southern hemispheres of the Sun.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177887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Preceding study (SOT/SP)</a:t>
            </a:r>
            <a:endParaRPr kumimoji="1" lang="ja-JP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08509"/>
            <a:ext cx="8229600" cy="333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5" name="正方形/長方形 1914"/>
          <p:cNvSpPr/>
          <p:nvPr/>
        </p:nvSpPr>
        <p:spPr>
          <a:xfrm>
            <a:off x="467544" y="1212221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err="1" smtClean="0">
                <a:solidFill>
                  <a:srgbClr val="FF0000"/>
                </a:solidFill>
              </a:rPr>
              <a:t>Otsuji</a:t>
            </a:r>
            <a:r>
              <a:rPr lang="en-US" altLang="ja-JP" sz="2400" dirty="0" smtClean="0">
                <a:solidFill>
                  <a:srgbClr val="FF0000"/>
                </a:solidFill>
              </a:rPr>
              <a:t> et al. 2011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Opposite tendency of sign of helicity between the stronger and weak magnetic field.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Smoothing (mimicking atmospheric seeing effect) fluctuates the original trend of hemispheric rule.</a:t>
            </a:r>
            <a:endParaRPr lang="en-US" altLang="ja-JP" sz="2400" dirty="0"/>
          </a:p>
        </p:txBody>
      </p:sp>
      <p:sp>
        <p:nvSpPr>
          <p:cNvPr id="1917" name="テキスト ボックス 1916"/>
          <p:cNvSpPr txBox="1"/>
          <p:nvPr/>
        </p:nvSpPr>
        <p:spPr>
          <a:xfrm>
            <a:off x="1075580" y="3318083"/>
            <a:ext cx="7268464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rgbClr val="FF0000"/>
                </a:solidFill>
              </a:rPr>
              <a:t>To confirm these characteristics using more large dataset</a:t>
            </a:r>
          </a:p>
          <a:p>
            <a:pPr algn="ctr"/>
            <a:r>
              <a:rPr kumimoji="1" lang="en-US" altLang="ja-JP" sz="2400" dirty="0" smtClean="0">
                <a:solidFill>
                  <a:srgbClr val="FF0000"/>
                </a:solidFill>
              </a:rPr>
              <a:t>obtained by Hinode/SOT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77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Data selection and reduction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  <a:defRPr/>
            </a:pPr>
            <a:r>
              <a:rPr lang="en-US" altLang="ja-JP" sz="3000" dirty="0">
                <a:ea typeface="ＭＳ Ｐゴシック" charset="-128"/>
              </a:rPr>
              <a:t>Hinode SOT SP level2 data</a:t>
            </a:r>
          </a:p>
          <a:p>
            <a:pPr lvl="1">
              <a:lnSpc>
                <a:spcPct val="110000"/>
              </a:lnSpc>
              <a:defRPr/>
            </a:pPr>
            <a:r>
              <a:rPr lang="en-US" altLang="ja-JP" sz="2400" dirty="0">
                <a:ea typeface="ＭＳ Ｐゴシック" charset="-128"/>
              </a:rPr>
              <a:t>Available from </a:t>
            </a:r>
            <a:r>
              <a:rPr lang="en-US" altLang="ja-JP" sz="2400" dirty="0">
                <a:ea typeface="ＭＳ Ｐゴシック" charset="-128"/>
                <a:hlinkClick r:id="rId2"/>
              </a:rPr>
              <a:t>http://www.csac.hao.ucar.edu/</a:t>
            </a:r>
            <a:endParaRPr lang="en-US" altLang="ja-JP" sz="2400" dirty="0">
              <a:ea typeface="ＭＳ Ｐゴシック" charset="-128"/>
            </a:endParaRPr>
          </a:p>
          <a:p>
            <a:pPr>
              <a:lnSpc>
                <a:spcPct val="110000"/>
              </a:lnSpc>
              <a:defRPr/>
            </a:pPr>
            <a:r>
              <a:rPr lang="en-US" altLang="ja-JP" sz="3000" dirty="0">
                <a:ea typeface="ＭＳ Ｐゴシック" charset="-128"/>
              </a:rPr>
              <a:t>MERLIN code</a:t>
            </a:r>
          </a:p>
          <a:p>
            <a:pPr lvl="1">
              <a:lnSpc>
                <a:spcPct val="110000"/>
              </a:lnSpc>
              <a:defRPr/>
            </a:pPr>
            <a:r>
              <a:rPr lang="en-US" altLang="ja-JP" sz="2600" dirty="0">
                <a:ea typeface="ＭＳ Ｐゴシック" charset="-128"/>
              </a:rPr>
              <a:t>Milne-Eddington </a:t>
            </a:r>
            <a:r>
              <a:rPr lang="en-US" altLang="ja-JP" sz="2600" dirty="0" err="1">
                <a:ea typeface="ＭＳ Ｐゴシック" charset="-128"/>
              </a:rPr>
              <a:t>gRid</a:t>
            </a:r>
            <a:r>
              <a:rPr lang="en-US" altLang="ja-JP" sz="2600" dirty="0">
                <a:ea typeface="ＭＳ Ｐゴシック" charset="-128"/>
              </a:rPr>
              <a:t> Linear Inversion Network</a:t>
            </a:r>
          </a:p>
          <a:p>
            <a:pPr>
              <a:lnSpc>
                <a:spcPct val="110000"/>
              </a:lnSpc>
              <a:defRPr/>
            </a:pPr>
            <a:r>
              <a:rPr lang="en-US" altLang="ja-JP" sz="3000" dirty="0">
                <a:ea typeface="ＭＳ Ｐゴシック" charset="-128"/>
              </a:rPr>
              <a:t>Data period: </a:t>
            </a:r>
            <a:r>
              <a:rPr lang="en-US" altLang="ja-JP" sz="3000" dirty="0" smtClean="0">
                <a:ea typeface="ＭＳ Ｐゴシック" charset="-128"/>
              </a:rPr>
              <a:t>2006-2015</a:t>
            </a:r>
            <a:endParaRPr lang="en-US" altLang="ja-JP" sz="3000" dirty="0">
              <a:ea typeface="ＭＳ Ｐゴシック" charset="-128"/>
            </a:endParaRPr>
          </a:p>
          <a:p>
            <a:pPr>
              <a:lnSpc>
                <a:spcPct val="110000"/>
              </a:lnSpc>
              <a:defRPr/>
            </a:pPr>
            <a:r>
              <a:rPr lang="en-US" altLang="ja-JP" sz="3000" dirty="0">
                <a:ea typeface="ＭＳ Ｐゴシック" charset="-128"/>
              </a:rPr>
              <a:t>Data selection </a:t>
            </a:r>
            <a:r>
              <a:rPr lang="en-US" altLang="ja-JP" sz="3000" dirty="0" smtClean="0">
                <a:ea typeface="ＭＳ Ｐゴシック" charset="-128"/>
              </a:rPr>
              <a:t>criteria</a:t>
            </a:r>
          </a:p>
          <a:p>
            <a:pPr marL="971550" lvl="1" indent="-514350">
              <a:lnSpc>
                <a:spcPct val="110000"/>
              </a:lnSpc>
              <a:buFont typeface="+mj-lt"/>
              <a:buAutoNum type="arabicPeriod"/>
              <a:defRPr/>
            </a:pPr>
            <a:r>
              <a:rPr lang="en-US" altLang="ja-JP" sz="2600" dirty="0" smtClean="0">
                <a:ea typeface="ＭＳ Ｐゴシック" charset="-128"/>
              </a:rPr>
              <a:t>Near </a:t>
            </a:r>
            <a:r>
              <a:rPr lang="en-US" altLang="ja-JP" sz="2600" dirty="0">
                <a:ea typeface="ＭＳ Ｐゴシック" charset="-128"/>
              </a:rPr>
              <a:t>disk </a:t>
            </a:r>
            <a:r>
              <a:rPr lang="en-US" altLang="ja-JP" sz="2600" dirty="0" smtClean="0">
                <a:ea typeface="ＭＳ Ｐゴシック" charset="-128"/>
              </a:rPr>
              <a:t>center </a:t>
            </a:r>
            <a:r>
              <a:rPr lang="en-US" altLang="ja-JP" sz="2600" dirty="0">
                <a:ea typeface="ＭＳ Ｐゴシック" charset="-128"/>
              </a:rPr>
              <a:t>(&lt;30deg) </a:t>
            </a:r>
            <a:endParaRPr lang="en-US" altLang="ja-JP" sz="2600" b="1" i="1" dirty="0">
              <a:solidFill>
                <a:srgbClr val="1003BD"/>
              </a:solidFill>
              <a:ea typeface="ＭＳ Ｐゴシック" charset="-128"/>
            </a:endParaRPr>
          </a:p>
          <a:p>
            <a:pPr marL="971550" lvl="1" indent="-514350">
              <a:lnSpc>
                <a:spcPct val="110000"/>
              </a:lnSpc>
              <a:buFont typeface="+mj-lt"/>
              <a:buAutoNum type="arabicPeriod"/>
              <a:defRPr/>
            </a:pPr>
            <a:r>
              <a:rPr lang="en-US" altLang="ja-JP" sz="2600" dirty="0" smtClean="0">
                <a:ea typeface="ＭＳ Ｐゴシック" charset="-128"/>
              </a:rPr>
              <a:t>FOV of map&gt;10,000 </a:t>
            </a:r>
            <a:r>
              <a:rPr lang="en-US" altLang="ja-JP" sz="2600" dirty="0">
                <a:ea typeface="ＭＳ Ｐゴシック" charset="-128"/>
              </a:rPr>
              <a:t>[arcsec</a:t>
            </a:r>
            <a:r>
              <a:rPr lang="en-US" altLang="ja-JP" sz="2600" baseline="30000" dirty="0">
                <a:ea typeface="ＭＳ Ｐゴシック" charset="-128"/>
              </a:rPr>
              <a:t>2</a:t>
            </a:r>
            <a:r>
              <a:rPr lang="en-US" altLang="ja-JP" sz="2600" dirty="0" smtClean="0">
                <a:ea typeface="ＭＳ Ｐゴシック" charset="-128"/>
              </a:rPr>
              <a:t>]</a:t>
            </a:r>
            <a:endParaRPr lang="en-US" altLang="ja-JP" sz="2600" dirty="0">
              <a:ea typeface="ＭＳ Ｐゴシック" charset="-128"/>
            </a:endParaRPr>
          </a:p>
          <a:p>
            <a:pPr marL="971550" lvl="1" indent="-514350">
              <a:lnSpc>
                <a:spcPct val="110000"/>
              </a:lnSpc>
              <a:buFont typeface="+mj-lt"/>
              <a:buAutoNum type="arabicPeriod"/>
              <a:defRPr/>
            </a:pPr>
            <a:r>
              <a:rPr lang="en-US" altLang="ja-JP" sz="2600" dirty="0">
                <a:ea typeface="ＭＳ Ｐゴシック" charset="-128"/>
              </a:rPr>
              <a:t>area(|B|&gt;1kG)&gt;1,000[arcsec</a:t>
            </a:r>
            <a:r>
              <a:rPr lang="en-US" altLang="ja-JP" sz="2600" baseline="30000" dirty="0">
                <a:ea typeface="ＭＳ Ｐゴシック" charset="-128"/>
              </a:rPr>
              <a:t>2</a:t>
            </a:r>
            <a:r>
              <a:rPr lang="en-US" altLang="ja-JP" sz="2600" dirty="0">
                <a:ea typeface="ＭＳ Ｐゴシック" charset="-128"/>
              </a:rPr>
              <a:t>] </a:t>
            </a:r>
            <a:endParaRPr lang="en-US" altLang="ja-JP" sz="2600" dirty="0" smtClean="0">
              <a:ea typeface="ＭＳ Ｐゴシック" charset="-128"/>
            </a:endParaRPr>
          </a:p>
          <a:p>
            <a:pPr marL="971550" lvl="1" indent="-514350">
              <a:lnSpc>
                <a:spcPct val="110000"/>
              </a:lnSpc>
              <a:buFont typeface="+mj-lt"/>
              <a:buAutoNum type="arabicPeriod"/>
              <a:defRPr/>
            </a:pPr>
            <a:r>
              <a:rPr lang="en-US" altLang="ja-JP" sz="2600" dirty="0" smtClean="0">
                <a:ea typeface="ＭＳ Ｐゴシック" charset="-128"/>
              </a:rPr>
              <a:t>Ratio </a:t>
            </a:r>
            <a:r>
              <a:rPr lang="en-US" altLang="ja-JP" sz="2600" dirty="0">
                <a:ea typeface="ＭＳ Ｐゴシック" charset="-128"/>
              </a:rPr>
              <a:t>of strong fields=area(|B|&gt;1kG)/</a:t>
            </a:r>
            <a:r>
              <a:rPr lang="en-US" altLang="ja-JP" sz="2600" dirty="0" smtClean="0">
                <a:ea typeface="ＭＳ Ｐゴシック" charset="-128"/>
              </a:rPr>
              <a:t>FOV~0.1-0.2</a:t>
            </a:r>
            <a:endParaRPr lang="en-US" altLang="ja-JP" sz="2600" dirty="0">
              <a:ea typeface="ＭＳ Ｐゴシック" charset="-128"/>
            </a:endParaRPr>
          </a:p>
          <a:p>
            <a:r>
              <a:rPr lang="en-US" altLang="ja-JP" dirty="0" smtClean="0">
                <a:ea typeface="ＭＳ Ｐゴシック" charset="-128"/>
              </a:rPr>
              <a:t>Selected: 2270 </a:t>
            </a:r>
            <a:r>
              <a:rPr lang="en-US" altLang="ja-JP" dirty="0" err="1" smtClean="0">
                <a:ea typeface="ＭＳ Ｐゴシック" charset="-128"/>
              </a:rPr>
              <a:t>magnetograms</a:t>
            </a:r>
            <a:r>
              <a:rPr lang="en-US" altLang="ja-JP" dirty="0" smtClean="0">
                <a:ea typeface="ＭＳ Ｐゴシック" charset="-128"/>
              </a:rPr>
              <a:t> of 296 Active Regions</a:t>
            </a:r>
          </a:p>
          <a:p>
            <a:r>
              <a:rPr kumimoji="1" lang="en-US" altLang="ja-JP" dirty="0" smtClean="0"/>
              <a:t>180 degre</a:t>
            </a:r>
            <a:r>
              <a:rPr lang="en-US" altLang="ja-JP" dirty="0" smtClean="0"/>
              <a:t>e disambiguation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Non potential approximation method (NPFC: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Georgoulis</a:t>
            </a:r>
            <a:r>
              <a:rPr lang="en-US" altLang="ja-JP" dirty="0" smtClean="0"/>
              <a:t> 2005)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5393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Hcz</a:t>
            </a:r>
            <a:r>
              <a:rPr lang="en-US" altLang="ja-JP" dirty="0"/>
              <a:t> </a:t>
            </a:r>
            <a:r>
              <a:rPr lang="en-US" altLang="ja-JP" dirty="0" smtClean="0"/>
              <a:t>Butterfly diagram</a:t>
            </a:r>
            <a:endParaRPr kumimoji="1" lang="ja-JP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1430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744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500" i="1">
                            <a:solidFill>
                              <a:prstClr val="black"/>
                            </a:solidFill>
                            <a:latin typeface="Cambria Math"/>
                            <a:ea typeface="ＭＳ Ｐゴシック" charset="-128"/>
                            <a:cs typeface="+mn-cs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altLang="ja-JP" sz="2500" i="1">
                                <a:solidFill>
                                  <a:prstClr val="black"/>
                                </a:solidFill>
                                <a:latin typeface="Cambria Math"/>
                                <a:ea typeface="ＭＳ Ｐゴシック" charset="-128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lang="ja-JP" altLang="en-US" sz="2500" i="1">
                                <a:solidFill>
                                  <a:prstClr val="black"/>
                                </a:solidFill>
                                <a:latin typeface="Cambria Math"/>
                                <a:ea typeface="ＭＳ Ｐゴシック" charset="-128"/>
                                <a:cs typeface="+mn-cs"/>
                              </a:rPr>
                              <m:t>𝛼</m:t>
                            </m:r>
                          </m:e>
                          <m:sub/>
                          <m:sup>
                            <m:r>
                              <a:rPr lang="en-US" altLang="ja-JP" sz="2500" i="1">
                                <a:solidFill>
                                  <a:prstClr val="black"/>
                                </a:solidFill>
                                <a:latin typeface="Cambria Math"/>
                                <a:ea typeface="ＭＳ Ｐゴシック" charset="-128"/>
                                <a:cs typeface="+mn-cs"/>
                              </a:rPr>
                              <m:t>(0)</m:t>
                            </m:r>
                          </m:sup>
                        </m:sSubSup>
                      </m:e>
                      <m:sub>
                        <m:r>
                          <a:rPr lang="en-US" altLang="ja-JP" sz="2500" i="1">
                            <a:solidFill>
                              <a:prstClr val="black"/>
                            </a:solidFill>
                            <a:latin typeface="Cambria Math"/>
                            <a:ea typeface="ＭＳ Ｐゴシック" charset="-128"/>
                            <a:cs typeface="+mn-cs"/>
                          </a:rPr>
                          <m:t>𝑙𝑜𝑐</m:t>
                        </m:r>
                      </m:sub>
                    </m:sSub>
                  </m:oMath>
                </a14:m>
                <a:r>
                  <a:rPr lang="en-US" altLang="ja-JP" dirty="0" smtClean="0"/>
                  <a:t> Butterfly diagram</a:t>
                </a:r>
                <a:endParaRPr kumimoji="1" lang="ja-JP" altLang="en-US" dirty="0"/>
              </a:p>
            </p:txBody>
          </p:sp>
        </mc:Choice>
        <mc:Fallback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1430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779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633</Words>
  <Application>Microsoft Office PowerPoint</Application>
  <PresentationFormat>画面に合わせる (4:3)</PresentationFormat>
  <Paragraphs>90</Paragraphs>
  <Slides>13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4" baseType="lpstr">
      <vt:lpstr>Office ​​テーマ</vt:lpstr>
      <vt:lpstr>Current Helicity and Twist of Solar Magnetic Fields from Hinode/SOT SP and  Ground Based Telescopes Data </vt:lpstr>
      <vt:lpstr>Abstract</vt:lpstr>
      <vt:lpstr>Calculation of Helical Parameters </vt:lpstr>
      <vt:lpstr>Sign of Helical Parameters</vt:lpstr>
      <vt:lpstr>Preceding results (Ground)</vt:lpstr>
      <vt:lpstr>Preceding study (SOT/SP)</vt:lpstr>
      <vt:lpstr>Data selection and reduction</vt:lpstr>
      <vt:lpstr>Hcz Butterfly diagram</vt:lpstr>
      <vt:lpstr>〖α_^((0))〗_loc Butterfly diagram</vt:lpstr>
      <vt:lpstr>Latitude dependency of parameters</vt:lpstr>
      <vt:lpstr>Conclusions</vt:lpstr>
      <vt:lpstr>NOAA 11019 helicity (No smoothing) 2009-06-04 Latitude=27.000</vt:lpstr>
      <vt:lpstr>Example distribution of current helicity and local twist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Kenichi</dc:creator>
  <cp:lastModifiedBy>Kenichi</cp:lastModifiedBy>
  <cp:revision>16</cp:revision>
  <dcterms:created xsi:type="dcterms:W3CDTF">2015-09-13T21:34:37Z</dcterms:created>
  <dcterms:modified xsi:type="dcterms:W3CDTF">2015-09-14T01:23:44Z</dcterms:modified>
</cp:coreProperties>
</file>