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1"/>
  </p:notesMasterIdLst>
  <p:sldIdLst>
    <p:sldId id="284" r:id="rId2"/>
    <p:sldId id="683" r:id="rId3"/>
    <p:sldId id="496" r:id="rId4"/>
    <p:sldId id="681" r:id="rId5"/>
    <p:sldId id="641" r:id="rId6"/>
    <p:sldId id="642" r:id="rId7"/>
    <p:sldId id="646" r:id="rId8"/>
    <p:sldId id="647" r:id="rId9"/>
    <p:sldId id="643" r:id="rId10"/>
    <p:sldId id="717" r:id="rId11"/>
    <p:sldId id="649" r:id="rId12"/>
    <p:sldId id="325" r:id="rId13"/>
    <p:sldId id="685" r:id="rId14"/>
    <p:sldId id="577" r:id="rId15"/>
    <p:sldId id="650" r:id="rId16"/>
    <p:sldId id="651" r:id="rId17"/>
    <p:sldId id="688" r:id="rId18"/>
    <p:sldId id="686" r:id="rId19"/>
    <p:sldId id="689" r:id="rId20"/>
    <p:sldId id="690" r:id="rId21"/>
    <p:sldId id="691" r:id="rId22"/>
    <p:sldId id="692" r:id="rId23"/>
    <p:sldId id="696" r:id="rId24"/>
    <p:sldId id="299" r:id="rId25"/>
    <p:sldId id="749" r:id="rId26"/>
    <p:sldId id="750" r:id="rId27"/>
    <p:sldId id="714" r:id="rId28"/>
    <p:sldId id="698" r:id="rId29"/>
    <p:sldId id="697" r:id="rId30"/>
    <p:sldId id="703" r:id="rId31"/>
    <p:sldId id="704" r:id="rId32"/>
    <p:sldId id="705" r:id="rId33"/>
    <p:sldId id="706" r:id="rId34"/>
    <p:sldId id="708" r:id="rId35"/>
    <p:sldId id="710" r:id="rId36"/>
    <p:sldId id="711" r:id="rId37"/>
    <p:sldId id="712" r:id="rId38"/>
    <p:sldId id="713" r:id="rId39"/>
    <p:sldId id="715" r:id="rId40"/>
    <p:sldId id="716" r:id="rId41"/>
    <p:sldId id="652" r:id="rId42"/>
    <p:sldId id="669" r:id="rId43"/>
    <p:sldId id="672" r:id="rId44"/>
    <p:sldId id="633" r:id="rId45"/>
    <p:sldId id="718" r:id="rId46"/>
    <p:sldId id="693" r:id="rId47"/>
    <p:sldId id="719" r:id="rId48"/>
    <p:sldId id="720" r:id="rId49"/>
    <p:sldId id="721" r:id="rId50"/>
    <p:sldId id="723" r:id="rId51"/>
    <p:sldId id="722" r:id="rId52"/>
    <p:sldId id="724" r:id="rId53"/>
    <p:sldId id="725" r:id="rId54"/>
    <p:sldId id="659" r:id="rId55"/>
    <p:sldId id="726" r:id="rId56"/>
    <p:sldId id="367" r:id="rId57"/>
    <p:sldId id="727" r:id="rId58"/>
    <p:sldId id="728" r:id="rId59"/>
    <p:sldId id="673" r:id="rId60"/>
    <p:sldId id="489" r:id="rId61"/>
    <p:sldId id="670" r:id="rId62"/>
    <p:sldId id="671" r:id="rId63"/>
    <p:sldId id="679" r:id="rId64"/>
    <p:sldId id="680" r:id="rId65"/>
    <p:sldId id="729" r:id="rId66"/>
    <p:sldId id="734" r:id="rId67"/>
    <p:sldId id="735" r:id="rId68"/>
    <p:sldId id="653" r:id="rId69"/>
    <p:sldId id="656" r:id="rId70"/>
    <p:sldId id="657" r:id="rId71"/>
    <p:sldId id="658" r:id="rId72"/>
    <p:sldId id="660" r:id="rId73"/>
    <p:sldId id="736" r:id="rId74"/>
    <p:sldId id="662" r:id="rId75"/>
    <p:sldId id="743" r:id="rId76"/>
    <p:sldId id="674" r:id="rId77"/>
    <p:sldId id="675" r:id="rId78"/>
    <p:sldId id="742" r:id="rId79"/>
    <p:sldId id="744" r:id="rId80"/>
    <p:sldId id="733" r:id="rId81"/>
    <p:sldId id="738" r:id="rId82"/>
    <p:sldId id="739" r:id="rId83"/>
    <p:sldId id="740" r:id="rId84"/>
    <p:sldId id="663" r:id="rId85"/>
    <p:sldId id="677" r:id="rId86"/>
    <p:sldId id="664" r:id="rId87"/>
    <p:sldId id="745" r:id="rId88"/>
    <p:sldId id="746" r:id="rId89"/>
    <p:sldId id="747" r:id="rId90"/>
    <p:sldId id="665" r:id="rId91"/>
    <p:sldId id="748" r:id="rId92"/>
    <p:sldId id="666" r:id="rId93"/>
    <p:sldId id="667" r:id="rId94"/>
    <p:sldId id="668" r:id="rId95"/>
    <p:sldId id="305" r:id="rId96"/>
    <p:sldId id="524" r:id="rId97"/>
    <p:sldId id="523" r:id="rId98"/>
    <p:sldId id="488" r:id="rId99"/>
    <p:sldId id="486" r:id="rId100"/>
    <p:sldId id="497" r:id="rId101"/>
    <p:sldId id="589" r:id="rId102"/>
    <p:sldId id="594" r:id="rId103"/>
    <p:sldId id="607" r:id="rId104"/>
    <p:sldId id="597" r:id="rId105"/>
    <p:sldId id="629" r:id="rId106"/>
    <p:sldId id="610" r:id="rId107"/>
    <p:sldId id="593" r:id="rId108"/>
    <p:sldId id="567" r:id="rId109"/>
    <p:sldId id="258" r:id="rId110"/>
    <p:sldId id="507" r:id="rId111"/>
    <p:sldId id="262" r:id="rId112"/>
    <p:sldId id="261" r:id="rId113"/>
    <p:sldId id="263" r:id="rId114"/>
    <p:sldId id="511" r:id="rId115"/>
    <p:sldId id="303" r:id="rId116"/>
    <p:sldId id="542" r:id="rId117"/>
    <p:sldId id="547" r:id="rId118"/>
    <p:sldId id="514" r:id="rId119"/>
    <p:sldId id="519" r:id="rId120"/>
    <p:sldId id="513" r:id="rId121"/>
    <p:sldId id="535" r:id="rId122"/>
    <p:sldId id="564" r:id="rId123"/>
    <p:sldId id="554" r:id="rId124"/>
    <p:sldId id="551" r:id="rId125"/>
    <p:sldId id="560" r:id="rId126"/>
    <p:sldId id="562" r:id="rId127"/>
    <p:sldId id="553" r:id="rId128"/>
    <p:sldId id="552" r:id="rId129"/>
    <p:sldId id="573" r:id="rId130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099"/>
    <p:restoredTop sz="92495" autoAdjust="0"/>
  </p:normalViewPr>
  <p:slideViewPr>
    <p:cSldViewPr>
      <p:cViewPr varScale="1">
        <p:scale>
          <a:sx n="87" d="100"/>
          <a:sy n="87" d="100"/>
        </p:scale>
        <p:origin x="73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theme" Target="theme/theme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0-28T21:16:59.78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 25 7533,'13'0'-450,"8"-11"0,-8-3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0-28T21:17:56.985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69 9 7533,'-8'0'-1529,"-5"-4"1439,7 3 90,-5-3 0,10 4 0,-7 0 0,3 0 0,1 0 0,-4 0 0,3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09T02:52:06.680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3 24575,'70'4'0,"-15"-2"0,0 0 0,19-2 0,-14 0 0,-1 0 0,5 0 0,17 0 0,1 0 0,-11 0 0,-9 0 0,-9 0 0,-12 0 0,-13 0 0,-9 0 0,4 0 0,13 0 0,15-1 0,9-1 0,-1-1 0,-8 0 0,-8 1 0,-7 2 0,-4 0 0,-2 0 0,-2 0 0,-1 0 0,-2 0 0,-1 0 0,-4 0 0,-8 0 0,-4 0 0,-6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09T02:52:08.217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0 24575,'64'0'0,"6"0"0,-1 0 0,3 0 0,0 0 0,1 0 0,8 0 0,-3 0 0,-3 0 0,-8 0 0,-3 0 0,-6 0 0,-7 0 0,-7 0 0,-12 0 0,-5 0 0,-4 0 0,1 0 0,0 0 0,-3 0 0,-2 0 0,-5 0 0,-4 0 0,-4 0 0,-2 0 0,1 0 0,1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09T02:52:10.196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24575,'68'0'0,"28"0"0,-32 0 0,-14 0 0,0 0 0,14 0 0,15 0 0,-4 0 0,-19 0 0,-15 0 0,-10 0 0,-2 0 0,3 0 0,6 0 0,4 0 0,-1 0 0,-5 0 0,-8 0 0,-10 0 0,-6 0 0,-4 0 0,-5 0 0,-1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7-09T02:52:12.086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55 24575,'30'0'0,"6"0"0,-7 0 0,12 0 0,-7 0 0,13 0 0,7 0 0,6 0 0,0 0 0,1 0 0,-4 0 0,-3 0 0,-4 0 0,-7-2 0,-2-1 0,-4-1 0,-2-1 0,-1 0 0,-1-1 0,-1-1 0,0 1 0,-2-1 0,-5 2 0,-9 2 0,-7 1 0,-5 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1-26T16:30:02.001"/>
    </inkml:context>
    <inkml:brush xml:id="br0">
      <inkml:brushProperty name="width" value="0.3" units="cm"/>
      <inkml:brushProperty name="height" value="0.6" units="cm"/>
      <inkml:brushProperty name="color" value="#A2D762"/>
      <inkml:brushProperty name="tip" value="rectangle"/>
      <inkml:brushProperty name="rasterOp" value="maskPen"/>
    </inkml:brush>
  </inkml:definitions>
  <inkml:trace contextRef="#ctx0" brushRef="#br0">755 323,'79'-3,"-24"1,2 1,41 1,-31 3,4 1,2 1,1 0,-4-1,0 2,9 1,0 1,-4-2,0-2,-5 1,0 0,3 3,-1 0,-13-3,0-1,4 0,-1 1,-9 3,-1-1,5-6,-2-1,30 7,-30-6,0-2,-2 1,0 0,4 0,3 0,8 0,-1 0,-8 0,0 0,13 0,1 0,-8 0,0 0,4 0,0 0,-1 0,-1 0,-8 4,-1-1,-5-2,-1 0,0 3,-4 0,25 2,7-5,-29 6,4-7,-17 5,10-4,0 5,-9-6,6 0,3 0,13 0,9 0,-10 0,8 0,-8 0,21 0,-28 0,22 0,-25 0,20 6,-9-5,7 6,-8-7,10 6,-9 1,16 7,-14-7,27 0,-37-3,3-3,-31 3,-7-4,-3 0,-84 0,2 0,2 0,-7 0,6 0,-3 0,-8 0,-6 0,14 0,-4 0,0 0,0 0,-1 0,-2 0,-9 0,-2 0,1 0,9 0,1 0,-1 0,-2 0,-1 0,1 0,3 0,0 0,1 0,-1 0,0 0,0 0,-3 0,0 0,-1 0,0 0,1 0,-2 0,-5 0,-1 0,-1 0,-4 0,-2 0,-2 0,15-2,-1 0,-1-1,1 1,2-1,1 1,0-1,1 0,1-2,-1 0,2 0,2 0,-12 1,3 1,4-1,-16-1,5 2,4 2,4 2,21-1,5 0,-27 0,27 0,39 0,2 0,-4 0,6 0,-9 0,5 0,6 0,51 14,10-3,3-3,5 0,4 0,1-1,10-6,4 0,17 7,5 0,-25-6,2-3,2 2,5 4,2 2,0-2,2-3,1-2,-1 1,0 1,0 1,0 0,0 0,0 1,-1-2,-4-1,-2-1,1 1,-1 2,-1 0,0 0,-6-3,-1-1,-2 2,23 3,-1 0,4-3,-2 0,-11 3,-3 0,-9-4,-2 0,-1-1,-3 2,-12 2,-1 1,1-3,-1 0,40 6,-12-1,-29-4,-11 4,-33-6,-86 0,11 0,-16 0,-8 0,22 0,-2 0,2 0,-5 0,-3 0,-10 0,-3 0,-3 0,16 0,-3 0,-1 0,0 0,-3 0,-1 0,-1 0,2 0,5 0,0 0,1 0,0 0,3 0,-1 0,1 0,2 0,-15 0,1 0,0 0,1 0,0 0,1 0,2 0,1 0,2 0,10 0,1 0,1 0,-3 0,0 0,3 0,-14 0,3 0,0 0,3 0,17 3,2 1,1 0,2 0,-38 12,42-9,0 2,-44 13,12-6,15-1,35-6,4-9,19 3,59 7,23-8,0 6,8 1,-1-7,5-2,-16 3,3 0,2-1,12-1,2-1,2-1,6 1,2 0,1 0,-21 0,0 0,0 0,0 0,23 0,-2 0,-3 0,-18 0,-3 0,-2 0,27 0,-8 0,-30 0,-7 0,8 0,-27 0,-43 0,-33 0,-32 0,18 0,-5 0,-17 0,-3 0,-1 0,-4 0,5 0,-6 0,0 0,-2 0,-1 0,-2 0,10 0,-2 0,-1 0,1 0,7 0,1 0,1 0,-1 0,-1 0,-2 0,3 0,4 0,-4 0,5 0,2 0,-30 0,6 0,25 0,9 0,-7 0,20 0,39 0,-1 3,52 11,35 0,-10-2,8 0,-14-6,3 0,4 0,19 3,4 1,3-1,-18-3,1-1,2 0,2 1,11 3,2 2,0-1,0-1,-5-3,0-1,-1 0,-1 1,-1 1,0 1,-2-1,-1 0,16 0,-3 0,-2-1,-11 1,-2-1,-4 0,16 0,-9-1,-31-1,-7 0,8-4,-51 0,-43 0,-26 0,14 0,-5 0,-11 0,-9 0,2 0,-21 0,1 0,18 0,-3 0,2 0,8 0,1 0,-1 0,-5 0,0 0,3 0,-9 0,4 0,-1 0,5 0,-26 0,26 0,30 0,24 0,9 3,83 8,15 2,-7-2,9-1,2-1,3 0,-28-3,2 1,3-1,16 0,4 1,0-1,1 1,0-1,2 1,-17 0,2 1,0-1,-2 0,20-2,-2-1,-1 0,-2 2,-1 1,-3-2,-16-4,-3-2,-2 1,22 0,-6 0,-21 0,-7 0,14 0,-26 0,-32 0,-89 0,16 0,-5 0,-4 0,-25 0,9 0,-7 0,8 0,9 0,15-4,28 3,11-3,74 4,16 0,-1 0,8 0,6 0,3 0,3 0,5 0,-13 0,4 0,1 0,-2 0,0 0,3 0,-11 0,3 0,0 0,-2 0,19 0,-1 0,-1 0,4 0,-1 0,-2 0,-10 0,-2 0,-1 0,-5 0,-1 0,-4 0,16 0,-6 0,-17 0,-6 0,10 0,-33 0,-22 0,-79 0,-2 0,-11 0,-8 0,19 0,-1 0,-16 0,-1 0,8 0,2 0,3 0,2 0,-1 0,4 0,-29 0,25 0,14 0,34 0,-4 0,83 3,17-2,-11 0,5 1,4-2,1 0,-3 0,0 0,4 0,2 0,8 0,0 0,-18 0,0 0,13 0,-3 0,-20 0,-4 0,41 0,-41 0,-26 0,-16 0,-56-18,-35-2,15 5,-6 1,-13-1,0 4,7 5,3 2,5-1,2 2,6 2,2 2,-35-1,27 0,23 0,35 0,3-3,39-13,-4 4,24-9,4 9,-25-1,24-1,-32 2,6 0,-19 8,0-5,9-1,-10 2,10-5,-18-3,-30 4,-33-9,-13 13,25 4,0 1,-23 3,3 0,27 0,17 0,23 0,83 0,-6 0,6 0,7 0,-12 0,0 0,1 0,0 0,5 0,-4 0,-16 0,-4 0,35 0,-34 0,-31 0,-14-3,-63-9,-34-1,6 2,-6 1,3 4,-3 2,18 0,-3 1,4 1,-13 2,1 0,-13 0,2 0,27 0,2 0,-9 0,3 0,-10 0,13 0,33 0,115 0,-17 0,20 0,9 0,-22 0,1 0,-12 0,4 0,0 0,29 0,1 0,-27 0,1 0,-2 0,18 0,-3 0,-4 1,-7-2,21-4,-34 4,-36-5,-19 3,-8-24,-25-1,-25-24,-16 10,-13 4,-10 9,5 7,-8 7,13 1,10 0,-10-1,7 1,19 9,-2 1,-42-9,36 11,-1 2,5-4,1 1,4 2,1 2,-1-1,4 0,-14 0,7 0,39 0,2 0,85 0,-13 0,8 0,5 0,25 0,-29 0,0 0,-11 0,0 0,13 0,0 0,-15 0,-1 0,40-7,-31 6,-24-5,-22 6,-11-3,-53-35,-35 3,8 1,-9 0,13 16,-4 3,-2 1,-5 0,-2 1,-2 2,-3 2,-2 3,-1 1,18 2,0 1,-1 0,1 0,-18 2,2 0,-3 0,19 0,-2 0,0 0,1 0,-20 0,1 0,1 0,1 0,2 0,2 0,10 0,2 0,2 0,-24 0,6 0,26 0,6 0,-29 0,47 0,14 0,28 0,39 6,40 10,-7-7,7 0,3 8,3-1,-19-8,3-1,2-1,12 3,4 0,1 0,5 1,1 0,3-1,-16-4,3 0,1 0,-1 2,-1 2,1 1,-1 0,-1-1,-3-3,-1-1,0 0,-1 1,20 1,0 0,-3-2,-4-1,-2-1,-2-1,-7-1,-2-2,-3 1,22 0,-4 0,-11 0,-3 0,-11 0,-7 0,17 0,-16 0,-41 0,-12-3,-42-20,-56-2,19-1,-9 0,4 13,-6 4,-2 0,-3-4,-1 0,-2 3,13 5,-1 2,-2 2,1-1,-2-1,0 1,0 0,0 0,2 1,0 1,0 1,-1-1,-3 0,-1 0,0 0,1 0,8 0,2 0,-1 0,0 0,-3 0,-2 0,2 0,1 0,-13 0,3 0,-1 0,-3 0,0 0,2 0,14 0,3 0,-1 0,-2 0,-1 0,4 0,-7 0,3 0,-8 0,3 0,21 0,3 0,-1 3,1 1,5 0,1 0,-41 12,-1 6,10-5,13 3,12-7,20-2,8-5,11-2,8-4,-10 0,9 0,-16 0,-2 0,2 0,-8 0,19 0,1 0,1-3,0-10,-6 1,8-4,0 6,3 3,-9-1,-2 1,-14-3,-23-2,-15 4,-10-5,-7 12,27-5,11 6,26 0,19-3,73-25,-8 5,14 0,6 0,-18 10,0 1,18-5,2 0,-5 7,0 1,-5-3,0-1,-2 0,-1 1,-8 3,-3 0,39-7,-44 8,-2 2,34 4,-1-5,-1 7,-11 0,-10 0,-2-5,-28 3,-5-3,-18 5,14 0,-8 0,12 0,-6 0,-7 0,18 0,-17 3,27 8,-7 0,35 8,-13-8,4-1,-3-4,1-2,11 4,0-2,-16-6,-1 0,0 0,0 0,34 0,-14 0,-16 0,-27 0,8 0,-16 3,5-3,-10 3,9-3,-12 0,6 0,-4 0,0 0,18 0,10 7,19-6,-13 6,4 0,1-2,2 0,12-1,3 1,4 3,0 0,-4-3,0-1,9 1,-1 0,-12 2,-1 1,-2 0,-1 0,-5-3,-2 0,30 9,-4-14,-42 0,-14 0,-18 0,14 0,-7 0,16 0,-10 0,16 0,-8 0,28 0,-6 0,11 0,-3 0,-20 0,-3 0,1 0,-8 0,8 0,-16 0,-1 0,-5 0,5 0,-4 0,10 0,-13 0,6 0,-7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1-26T16:30:06.771"/>
    </inkml:context>
    <inkml:brush xml:id="br0">
      <inkml:brushProperty name="width" value="0.3" units="cm"/>
      <inkml:brushProperty name="height" value="0.6" units="cm"/>
      <inkml:brushProperty name="color" value="#A2D762"/>
      <inkml:brushProperty name="tip" value="rectangle"/>
      <inkml:brushProperty name="rasterOp" value="maskPen"/>
    </inkml:brush>
  </inkml:definitions>
  <inkml:trace contextRef="#ctx0" brushRef="#br0">116 31,'65'-15,"6"6,-11 3,20 6,-17 0,25 0,-25 0,27 0,-8 0,-31 0,1 0,43 0,-35 0,2 0,1 0,2 0,9 0,2 0,8 0,2 0,0 0,1 0,8 0,3 0,-31 0,2 0,0 0,0 0,0 0,0 0,0 0,-1 0,1 0,-1 0,0 0,-2 0,17 0,0 0,11 0,-1 0,-20 0,-3 0,4 0,-1 0,-3 0,-5 0,33 0,-38 0,0 0,35 0,0 0,-38 0,-3 0,11 0,13 0,-46 0,-3 0,-18 0,-79 0,-9 0,5 0,-7 0,1 0,-1 0,-2 0,-1 0,-13 0,-3 0,6 0,-1 0,23 0,-2 0,2 0,-25 0,2 0,25 3,0 0,1 0,-24-2,-1 0,-4 2,0 2,8-1,1 0,-4-4,1 2,14 5,2 1,0-7,1 0,4 6,0 1,0-3,1 0,-2-1,2 1,9 3,0-1,-7-3,0 1,12 3,0 0,-3-3,-1 0,6 6,2-1,-33-7,3 17,20-13,-8 1,7 3,1-9,12 8,12-9,11 7,-1-8,5 4,2-4,6 0,-4 0,3 0,82 16,7-12,8 5,9-1,-12-8,2 0,13-1,3 2,-31 1,1 1,2 0,8-2,2-1,0 1,-3 1,0 1,2 0,9 1,2-1,-1-1,-7-1,-1-1,-1 1,0 4,0 2,1-2,1-1,0-1,-1 1,-10 2,-2 0,1 1,5-1,0 0,0 1,-2-1,-1 1,-1-2,27 1,1-1,-27 0,0 2,-3-3,15-2,-3-1,5 3,-4 0,-22-4,-3 0,-4 0,-3 0,20 0,-12 0,-25 0,-7 0,-17 0,7 0,-1 0,2 0,-65 0,-5 7,0-4,-4 2,6 6,-1 1,-4-2,-3-1,-3 2,-3 2,-8 0,-2-1,-4-2,-2 0,-4 3,-3 0,-7-7,-2-2,0 1,-1-2,27-2,-1-2,-1 1,1 0,-1 0,1 0,-1 0,0 0,1 0,0 0,-1 0,3 0,-29 0,2 0,4 0,4 0,17 0,4 0,4 0,5 0,-24 0,23 0,14 0,21 4,-11-3,8 6,-18-6,8 9,0-9,-18 11,-4-11,-13 12,13-8,-5 2,24 2,-2-4,14 1,16-3,2 0,-10-3,8 3,-10-3,7 0,5 0,-11 0,10 0,-8 0,-5 0,9 0,-14 0,9 0,4 0,-1 0,4 0,0 0,-11 0,9 0,-6 0,79 3,14-2,-9 1,7-1,7-1,3 0,-4 4,2 0,13-3,3 0,-26 2,1 0,0 0,30-3,1 0,-27 0,0 0,0 0,-1 0,1 0,0 0,0 0,1 0,0 0,2 0,2 0,-2 0,-2 0,0 0,-1 0,0 0,0 0,-1 0,-1 0,-2 0,0 0,24 0,1 0,-26 0,0 0,-1 0,17 0,-1 0,8 0,0 0,-8 0,-4 0,-11 0,-3 0,-5 0,-6 0,8 0,-24 0,-22 0,-8 0,14 0,-2 0,22 0,7 0,33 0,-16 0,33 0,-45 0,-1 0,-26 0,-22 0,-46 3,22-2,-37 7,27-2,2-1,-8 5,10-9,6 2,-5 1,-5-3,-8 3,-20-4,-2 6,-11 2,-19 7,5 0,30-7,-2 0,4 1,0-2,1-2,-1-1,2 4,0-1,-1-3,1 1,-44 3,3 0,2-2,7-4,-9 5,-1-7,33 0,-2 0,-7 0,-2 0,-15 0,-1 0,1 0,-1 0,-4 0,2 0,12 0,1 0,-3 0,1 0,13 0,2 0,5 0,1 0,5 0,2 0,-33 0,3 0,20 0,12 0,2 0,-2 0,-3 0,-6 0,8 0,11 0,3 0,14 0,2 0,6 0,-7 0,5 0,-10 4,-5-3,2 6,-18-6,8 9,0-9,2 8,1-3,6 0,-1 2,11-4,6-1,-1 3,-2-2,1 0,-1-1,-1-3,107 3,-3-2,7 0,9 1,-6-2,-1 0,-3 0,2 0,-19 0,3 0,-2 0,-9-1,-2 1,1 1,7 1,2 1,-1 0,-6 0,0 1,-2-1,27 2,-3 1,-9 1,-4 1,-8-3,-5-1,-11 4,-3 0,6 0,-1 1,39 6,-38-10,-1-1,29 9,-31-8,2-1,39 4,-38-4,1 0,-1-4,1 0,0 0,-1 0,38 0,-44 0,-2 0,24 0,-13 0,-20 0,-24 0,-3 0,7 0,1 0,8 0,7 0,-13 0,3 0,-14 0,-1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1-26T16:30:13.108"/>
    </inkml:context>
    <inkml:brush xml:id="br0">
      <inkml:brushProperty name="width" value="0.3" units="cm"/>
      <inkml:brushProperty name="height" value="0.6" units="cm"/>
      <inkml:brushProperty name="color" value="#A2D762"/>
      <inkml:brushProperty name="tip" value="rectangle"/>
      <inkml:brushProperty name="rasterOp" value="maskPen"/>
    </inkml:brush>
  </inkml:definitions>
  <inkml:trace contextRef="#ctx0" brushRef="#br0">0 1,'63'0,"-14"0,-3 0,-8 0,20 0,2 0,1 0,7 0,2 0,23 0,-33 0,5 0,13 0,4 0,-1 0,3 0,-19 0,3 0,-1 0,25 0,1 0,-25 0,0 0,1 0,3 0,0 0,0 0,-3 0,0 0,0 0,3 0,1 0,-2 0,27 0,-1 0,-5 0,-1 0,-10 0,-2 0,-10 0,-1 0,-4 0,-3 0,-8 0,-1 0,5 0,-1 0,-3 0,-1 0,0 0,1 0,3 0,0 0,-3 0,-1 0,5 0,1 0,10 0,0 0,-8 0,0 0,7 0,1 0,-10 0,-1 0,1 0,-1 0,-5 0,1 0,8 4,0 0,37-2,-47 2,0 0,39-4,-17 6,-3-5,-21 6,-4-7,-17 0,18 0,-18 0,8 0,-10 0,-6 0,5 0,-11 0,5 0,-5 0,2 0,-1 0,1 0,3 0,-4 0,19 0,-11 0,23 0,-8 0,0 0,-11 0,-12 0,-5 0,10 0,1 0,18 0,-1 0,0 0,-2 0,-10 0,-6 0,-4 0,0 0,-2 0,-72 0,9 0,-5 2,-3 2,-33 4,-3 15,42-11,-3 1,-12 4,-3 0,1-3,-4-2,-21 2,-4-1,1-3,-6-2,11-3,-7-2,-1 0,25-1,0 1,-2-1,-3-1,-15 0,-5-1,-2-1,2 1,4 0,0 0,1 0,-2 0,15 1,-1 1,0 0,1 0,1 0,-13 0,2 0,0 1,1 1,-1 2,-1 2,2 0,2-1,9-1,1-1,1 1,1-1,-1 2,0 1,1 0,3-2,-14-1,3-2,2 0,7 0,2 0,3 0,-12-3,4 0,5 0,3 0,-27 0,45 0,1 0,-29 0,0 0,17 0,-5 0,10 0,8 5,-18-4,28 5,-6-3,26-2,1 3,8-1,-5-2,-1 2,-1-3,-1 0,2 3,3-2,-3 2,-2 0,8-2,49 3,13-4,3 0,5 0,-7 0,1 0,18 0,3 0,1 0,3 0,12 0,2 0,4 0,1 0,-29 2,0 1,1 1,3-1,1 1,0-1,3 1,0-1,0 1,-4 1,0 1,2-1,6-1,1-1,3 1,9 2,2 1,0 0,-2-1,1 1,2-1,-19-2,2-2,0 1,-2-1,16 2,-3-1,0-1,-2-1,0-2,-1 1,0 0,0 0,-1 0,-1 0,-1 0,-2 0,-8 0,-1 0,0 0,0 0,-1 0,-4 0,10 0,-4 0,1 0,-5 0,-15 0,-4 0,31 0,-14 0,-20 0,-10 0,8 0,-18 0,8 0,-1 0,-6 0,1 0,-14 0,-6 0,14 0,-4 0,24 5,4-3,13 9,9-9,-25 4,-1-6,-32 0,3 0,9 0,-4 4,25-3,-17 3,18-4,-24 0,13 0,-23 0,6 0,-2 0,-4 0,13 0,-8 0,9 0,0 3,-9-2,-2 3,4-4,-6 0,6 0,-1 0,-6 0,7 3,-88-2,-25 2,17-3,-4 0,12 0,1 0,-5-1,3 2,15 2,0 1,-22 1,-1 0,13 3,0 1,-13 0,-2 0,1 0,-2-1,-9 2,-3-1,27-5,-2-1,-3 0,-15 0,-3 0,-4-1,16-1,-1-1,-3-1,-3 1,4 0,-3 0,-1 0,-2 0,1 0,-4 0,0 0,-1 0,-1 0,2 0,-1 0,0 0,0 0,1 0,2 0,-12 0,1 0,2-1,3 2,12 1,1 0,2 0,2 1,-14 0,3 1,4-1,11 1,3-1,2 1,-27 1,8-2,-12-3,22 0,59 0,2 0,-4 0,6 3,-6-2,3 2,5 0,-12 1,-7 0,-19 5,-11-1,-1 5,13-2,3 1,7-7,0 4,-8-8,18 3,-8-4,0 0,-2 5,-10-3,10 7,8-8,11 6,8-7,60 6,3-5,3 1,7-1,4-1,3 0,6 0,3 0,7 0,2 0,8 0,1 0,-9 0,1 0,8 0,0 0,-4 0,-1 0,1 0,-1 0,-5 0,0 0,5 0,-1 0,-9 0,0 0,14 0,0 0,-7 0,0 0,-22 0,2 0,0 0,30 0,0 0,-31 0,2 0,0 0,2 0,2 0,-2 0,28 0,0 0,-31 0,0 0,-2 0,21 0,-1 0,4 0,0 0,-8 0,-1 0,-5 0,-2 0,-5 0,-3 0,-7 0,-3 0,39 0,-44 0,-2 0,34 0,-10 0,-6 0,-9 0,-17 0,5 0,-21 0,-4 0,-2 0,-6 0,9 0,-1 0,8 0,-3 0,0 0,9 0,4 0,-7 0,-6 0,-16 0,3 0,9 0,3 0,7 0,-6 0,-6 0,-4 0,0 0,-2 0,3 0,0 0,-4 0,4 0,-3 3,3-2,-1 2,-2-3,-63 0,-11 0,-3 3,-7 1,2 0,-2 2,-4 6,-2 2,-8-1,-2 2,5 2,0 2,-14 0,-1-2,9-2,-1-2,21-3,-1-1,0-1,-24 2,-1-1,23-3,-1 1,0-2,2-1,1 0,-3-1,-16 0,-3 0,-1-1,-4-2,-1 0,-1 0,20 2,-1 0,0 1,1-1,-23-2,1 0,2 2,12 3,1 1,3 0,7-3,2 0,3 1,-19 5,3 0,5 0,2 0,13-4,3-1,4 1,1-2,0-3,1 0,-29 0,-5 0,30 0,-8 0,7 0,-9 0,0 0,0 0,-10 0,7 0,3 0,2 0,-2 0,-3 0,3 0,21 0,4 0,22 0,-11 4,19-3,-1 3,0-4,2 0,-3 0,-3 0,6 0,-3 0,1 0,2 0,-3-3,-2-1,-2 0,-15-4,-2 1,-10 0,0 2,15 2,4 2,16-2,2 0,54 3,18-3,2 2,7 2,-1-1,2 0,17 0,4 0,4 0,4 0,-21 0,5 0,0 0,6 0,2 0,2 0,-18 0,1 0,1 0,-1 0,23 0,-1 0,-1 0,-2 0,-2 0,-1 0,-2 0,0 0,-2 0,-7 0,-2 0,0 0,3 0,0 0,-1 0,-5 0,-1 0,-1 0,-2-1,0 1,-1 1,0 1,1 1,-3 0,20-2,-5 0,-9 3,-4 0,-13-3,-6-2,10 1,-13 0,-34 0,-6 0,26 0,-13 0,34 0,-19 0,10 0,10 0,3 0,19 0,-7 0,17 0,-8 0,11 0,-42 0,0 0,44 0,-43 0,-1 0,31 0,-31 0,-2 0,17 0,21 0,-51-3,18 3,-22-9,16 8,0-4,-9 1,-4 3,-14-3,-2 4,-6 0,7 0,-5 0,4-3,0 2,-4-2,4 0,-6 2,7-2,-8 3,7-3,-6 3,1-3,3 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2086EE-5D5D-433C-A42E-F865BDAEF01D}" type="datetimeFigureOut">
              <a:rPr lang="zh-CN" altLang="en-US" smtClean="0"/>
              <a:t>2024/9/24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D2DBF-0DB8-4C2C-B7BD-DC3F63B44E4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dictionary/data" TargetMode="External"/><Relationship Id="rId3" Type="http://schemas.openxmlformats.org/officeDocument/2006/relationships/hyperlink" Target="https://www.britannica.com/science/satellite" TargetMode="External"/><Relationship Id="rId7" Type="http://schemas.openxmlformats.org/officeDocument/2006/relationships/hyperlink" Target="https://www.britannica.com/place/Baikonur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britannica.com/technology/launch-vehicle" TargetMode="External"/><Relationship Id="rId11" Type="http://schemas.openxmlformats.org/officeDocument/2006/relationships/hyperlink" Target="https://www.britannica.com/science/transit-astronomy" TargetMode="External"/><Relationship Id="rId5" Type="http://schemas.openxmlformats.org/officeDocument/2006/relationships/hyperlink" Target="https://www.britannica.com/science/extrasolar-planet" TargetMode="External"/><Relationship Id="rId10" Type="http://schemas.openxmlformats.org/officeDocument/2006/relationships/hyperlink" Target="https://www.britannica.com/science/orbit-astronomy" TargetMode="External"/><Relationship Id="rId4" Type="http://schemas.openxmlformats.org/officeDocument/2006/relationships/hyperlink" Target="https://www.britannica.com/science/star-astronomy" TargetMode="External"/><Relationship Id="rId9" Type="http://schemas.openxmlformats.org/officeDocument/2006/relationships/hyperlink" Target="https://www.britannica.com/science/optical-telescope" TargetMode="Externa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dictionary/data" TargetMode="External"/><Relationship Id="rId3" Type="http://schemas.openxmlformats.org/officeDocument/2006/relationships/hyperlink" Target="https://www.britannica.com/science/satellite" TargetMode="External"/><Relationship Id="rId7" Type="http://schemas.openxmlformats.org/officeDocument/2006/relationships/hyperlink" Target="https://www.britannica.com/place/Baikonur" TargetMode="External"/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britannica.com/technology/launch-vehicle" TargetMode="External"/><Relationship Id="rId11" Type="http://schemas.openxmlformats.org/officeDocument/2006/relationships/hyperlink" Target="https://www.britannica.com/science/transit-astronomy" TargetMode="External"/><Relationship Id="rId5" Type="http://schemas.openxmlformats.org/officeDocument/2006/relationships/hyperlink" Target="https://www.britannica.com/science/extrasolar-planet" TargetMode="External"/><Relationship Id="rId10" Type="http://schemas.openxmlformats.org/officeDocument/2006/relationships/hyperlink" Target="https://www.britannica.com/science/orbit-astronomy" TargetMode="External"/><Relationship Id="rId4" Type="http://schemas.openxmlformats.org/officeDocument/2006/relationships/hyperlink" Target="https://www.britannica.com/science/star-astronomy" TargetMode="External"/><Relationship Id="rId9" Type="http://schemas.openxmlformats.org/officeDocument/2006/relationships/hyperlink" Target="https://www.britannica.com/science/optical-telescope" TargetMode="Externa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Thanks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warrick</a:t>
            </a:r>
            <a:r>
              <a:rPr lang="en-US" altLang="zh-CN" baseline="0" dirty="0"/>
              <a:t> for the instruction.</a:t>
            </a:r>
            <a:endParaRPr lang="en-US" altLang="zh-CN" dirty="0"/>
          </a:p>
          <a:p>
            <a:r>
              <a:rPr lang="en-US" altLang="zh-CN" dirty="0"/>
              <a:t>Hello,</a:t>
            </a:r>
            <a:r>
              <a:rPr lang="en-US" altLang="zh-CN" baseline="0" dirty="0"/>
              <a:t> everyone. My name is </a:t>
            </a:r>
            <a:r>
              <a:rPr lang="en-US" altLang="zh-CN" baseline="0" dirty="0" err="1"/>
              <a:t>Tanda</a:t>
            </a:r>
            <a:r>
              <a:rPr lang="en-US" altLang="zh-CN" baseline="0" dirty="0"/>
              <a:t> Li and I am very glad for visiting this great town and meet you guys here. 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88244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This</a:t>
            </a:r>
            <a:r>
              <a:rPr lang="en-US" altLang="zh-CN" baseline="0" dirty="0"/>
              <a:t> picture includes the regions in the HR diagram </a:t>
            </a:r>
            <a:r>
              <a:rPr lang="en-US" dirty="0"/>
              <a:t>where oscillating stars are observed.</a:t>
            </a:r>
          </a:p>
          <a:p>
            <a:r>
              <a:rPr lang="en-US" altLang="zh-CN" baseline="0" dirty="0"/>
              <a:t>Solar like dwarfs and red giants are here, and the type of their oscillation is solar-like.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5961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This</a:t>
            </a:r>
            <a:r>
              <a:rPr lang="en-US" altLang="zh-CN" baseline="0" dirty="0"/>
              <a:t> picture includes the regions in the HR diagram </a:t>
            </a:r>
            <a:r>
              <a:rPr lang="en-US" dirty="0"/>
              <a:t>where oscillating stars are observed.</a:t>
            </a:r>
          </a:p>
          <a:p>
            <a:r>
              <a:rPr lang="en-US" altLang="zh-CN" baseline="0" dirty="0"/>
              <a:t>Solar like dwarfs and red giants are here, and the type of their oscillation is solar-like.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37530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This</a:t>
            </a:r>
            <a:r>
              <a:rPr lang="en-US" altLang="zh-CN" baseline="0" dirty="0"/>
              <a:t> picture includes the regions in the HR diagram </a:t>
            </a:r>
            <a:r>
              <a:rPr lang="en-US" dirty="0"/>
              <a:t>where oscillating stars are observed.</a:t>
            </a:r>
          </a:p>
          <a:p>
            <a:r>
              <a:rPr lang="en-US" altLang="zh-CN" baseline="0" dirty="0"/>
              <a:t>Solar like dwarfs and red giants are here, and the type of their oscillation is solar-like.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7138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30284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baseline="0" dirty="0"/>
              <a:t>It the telescope is good enough to observe the radial velocity at surface, </a:t>
            </a:r>
          </a:p>
          <a:p>
            <a:r>
              <a:rPr lang="en-US" altLang="zh-CN" baseline="0" dirty="0"/>
              <a:t>Then you can see this tiny movements caused by oscillation. </a:t>
            </a:r>
          </a:p>
          <a:p>
            <a:r>
              <a:rPr lang="en-US" altLang="zh-CN" baseline="0" dirty="0"/>
              <a:t>For solar like oscillators, we can measure radial modes like this,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9389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and three kind of non-radial</a:t>
            </a:r>
            <a:r>
              <a:rPr lang="en-US" altLang="zh-CN" baseline="0" dirty="0"/>
              <a:t> modes. </a:t>
            </a:r>
            <a:r>
              <a:rPr lang="en-US" altLang="zh-CN" dirty="0"/>
              <a:t> </a:t>
            </a:r>
          </a:p>
          <a:p>
            <a:endParaRPr lang="en-US" sz="1200" b="0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LMN coordinate system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2720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and three kind of non-radial</a:t>
            </a:r>
            <a:r>
              <a:rPr lang="en-US" altLang="zh-CN" baseline="0" dirty="0"/>
              <a:t> modes. </a:t>
            </a:r>
            <a:r>
              <a:rPr lang="en-US" altLang="zh-CN" dirty="0"/>
              <a:t> </a:t>
            </a:r>
          </a:p>
          <a:p>
            <a:endParaRPr lang="en-US" sz="1200" b="0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LMN coordinate system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46183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What </a:t>
            </a:r>
            <a:r>
              <a:rPr lang="en-US" altLang="zh-CN" dirty="0" err="1"/>
              <a:t>kepler</a:t>
            </a:r>
            <a:r>
              <a:rPr lang="en-US" altLang="zh-CN" dirty="0"/>
              <a:t> does</a:t>
            </a:r>
            <a:r>
              <a:rPr lang="en-US" altLang="zh-CN" baseline="0" dirty="0"/>
              <a:t> to observe this oscillation is </a:t>
            </a:r>
            <a:r>
              <a:rPr lang="en-US" altLang="zh-CN" baseline="0" dirty="0" err="1"/>
              <a:t>mearsuing</a:t>
            </a:r>
            <a:r>
              <a:rPr lang="en-US" altLang="zh-CN" baseline="0" dirty="0"/>
              <a:t> light curve. </a:t>
            </a:r>
          </a:p>
          <a:p>
            <a:r>
              <a:rPr lang="en-US" altLang="zh-CN" baseline="0" dirty="0"/>
              <a:t>If something bright oscillates, you see brightness variation on it. </a:t>
            </a:r>
          </a:p>
          <a:p>
            <a:r>
              <a:rPr lang="en-US" altLang="zh-CN" baseline="0" dirty="0"/>
              <a:t>Just like I shake this screen, then you will see the light changing.</a:t>
            </a:r>
          </a:p>
          <a:p>
            <a:r>
              <a:rPr lang="en-US" altLang="zh-CN" baseline="0" dirty="0"/>
              <a:t>This is a typical stuff from </a:t>
            </a:r>
            <a:r>
              <a:rPr lang="en-US" altLang="zh-CN" baseline="0" dirty="0" err="1"/>
              <a:t>kepler</a:t>
            </a:r>
            <a:r>
              <a:rPr lang="en-US" altLang="zh-CN" baseline="0" dirty="0"/>
              <a:t> mission. </a:t>
            </a:r>
          </a:p>
          <a:p>
            <a:r>
              <a:rPr lang="en-US" altLang="zh-CN" baseline="0" dirty="0"/>
              <a:t>If you zoom in you will see the variation like this. (back to previous slide)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64497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CoRoT</a:t>
            </a:r>
            <a:r>
              <a:rPr lang="en-GB" dirty="0"/>
              <a:t>, in full </a:t>
            </a:r>
            <a:r>
              <a:rPr lang="en-GB" b="1" dirty="0"/>
              <a:t>Convection, Rotation and Planetary Transits</a:t>
            </a:r>
            <a:r>
              <a:rPr lang="en-GB" dirty="0"/>
              <a:t>, French </a:t>
            </a:r>
            <a:r>
              <a:rPr lang="en-GB" dirty="0">
                <a:hlinkClick r:id="rId3"/>
              </a:rPr>
              <a:t>satellite</a:t>
            </a:r>
            <a:r>
              <a:rPr lang="en-GB" dirty="0"/>
              <a:t> that studied the internal structure of </a:t>
            </a:r>
            <a:r>
              <a:rPr lang="en-GB" dirty="0">
                <a:hlinkClick r:id="rId4"/>
              </a:rPr>
              <a:t>stars</a:t>
            </a:r>
            <a:r>
              <a:rPr lang="en-GB" dirty="0"/>
              <a:t> and detected </a:t>
            </a:r>
            <a:r>
              <a:rPr lang="en-GB" dirty="0">
                <a:hlinkClick r:id="rId5"/>
              </a:rPr>
              <a:t>extrasolar planets</a:t>
            </a:r>
            <a:r>
              <a:rPr lang="en-GB" dirty="0"/>
              <a:t>. It was launched on December 27, 2006, by a Soyuz </a:t>
            </a:r>
            <a:r>
              <a:rPr lang="en-GB" dirty="0">
                <a:hlinkClick r:id="rId6"/>
              </a:rPr>
              <a:t>launch vehicle</a:t>
            </a:r>
            <a:r>
              <a:rPr lang="en-GB" dirty="0"/>
              <a:t> from the </a:t>
            </a:r>
            <a:r>
              <a:rPr lang="en-GB" dirty="0">
                <a:hlinkClick r:id="rId7"/>
              </a:rPr>
              <a:t>Baikonur</a:t>
            </a:r>
            <a:r>
              <a:rPr lang="en-GB" dirty="0"/>
              <a:t> Cosmodrome in Kazakhstan. It operated until November 2, 2012, when its computer malfunctioned, and it was unable to return </a:t>
            </a:r>
            <a:r>
              <a:rPr lang="en-GB" dirty="0">
                <a:hlinkClick r:id="rId8"/>
              </a:rPr>
              <a:t>data</a:t>
            </a:r>
            <a:r>
              <a:rPr lang="en-GB" dirty="0"/>
              <a:t> to Earth. After months of attempts to fix the computer, ground controllers shut down </a:t>
            </a:r>
            <a:r>
              <a:rPr lang="en-GB" dirty="0" err="1"/>
              <a:t>CoRoT</a:t>
            </a:r>
            <a:r>
              <a:rPr lang="en-GB" dirty="0"/>
              <a:t> on June 18, 2013.</a:t>
            </a:r>
          </a:p>
          <a:p>
            <a:r>
              <a:rPr lang="en-GB" dirty="0" err="1"/>
              <a:t>CoRoT</a:t>
            </a:r>
            <a:r>
              <a:rPr lang="en-GB" dirty="0"/>
              <a:t> carried a </a:t>
            </a:r>
            <a:r>
              <a:rPr lang="en-GB" dirty="0">
                <a:hlinkClick r:id="rId9"/>
              </a:rPr>
              <a:t>telescope</a:t>
            </a:r>
            <a:r>
              <a:rPr lang="en-GB" dirty="0"/>
              <a:t> 27 cm (11 inches) in diameter and was in a circular polar </a:t>
            </a:r>
            <a:r>
              <a:rPr lang="en-GB" dirty="0">
                <a:hlinkClick r:id="rId10"/>
              </a:rPr>
              <a:t>orbit</a:t>
            </a:r>
            <a:r>
              <a:rPr lang="en-GB" dirty="0"/>
              <a:t> 896 km (557 miles) above the surface of Earth. The satellite studied the internal structure of stars through the faint changes of brightness that a </a:t>
            </a:r>
            <a:r>
              <a:rPr lang="en-GB" dirty="0" err="1">
                <a:hlinkClick r:id="rId4"/>
              </a:rPr>
              <a:t>star</a:t>
            </a:r>
            <a:r>
              <a:rPr lang="en-GB" dirty="0" err="1"/>
              <a:t>undergoes</a:t>
            </a:r>
            <a:r>
              <a:rPr lang="en-GB" dirty="0"/>
              <a:t> when it oscillates. </a:t>
            </a:r>
            <a:r>
              <a:rPr lang="en-GB" dirty="0" err="1"/>
              <a:t>CoRoT</a:t>
            </a:r>
            <a:r>
              <a:rPr lang="en-GB" dirty="0"/>
              <a:t> observed its target stars continuously for up to 180 days at a time. It detected extrasolar planets through their </a:t>
            </a:r>
            <a:r>
              <a:rPr lang="en-GB" dirty="0">
                <a:hlinkClick r:id="rId11"/>
              </a:rPr>
              <a:t>transits</a:t>
            </a:r>
            <a:r>
              <a:rPr lang="en-GB" dirty="0"/>
              <a:t>—that is, when those planets pass in front of their stars.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1022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84804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揭开恒星的面纱</a:t>
            </a:r>
            <a:r>
              <a:rPr lang="zh-CN" altLang="en-US" dirty="0"/>
              <a:t>，看见恒星内部的骨骼和肌肉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42903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最好的恒星参数</a:t>
            </a:r>
            <a:endParaRPr lang="en-US" dirty="0"/>
          </a:p>
          <a:p>
            <a:r>
              <a:rPr lang="en-US" dirty="0" err="1"/>
              <a:t>最清晰的恒星内部结构分布</a:t>
            </a:r>
            <a:endParaRPr lang="en-GB" dirty="0"/>
          </a:p>
          <a:p>
            <a:r>
              <a:rPr lang="zh-CN" altLang="en-US" dirty="0"/>
              <a:t>最好的恒星</a:t>
            </a:r>
            <a:r>
              <a:rPr lang="zh-CN" altLang="en-GB" dirty="0"/>
              <a:t>中心核</a:t>
            </a:r>
            <a:r>
              <a:rPr lang="zh-CN" altLang="en-US" dirty="0"/>
              <a:t>结构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67540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TESS</a:t>
            </a:r>
            <a:r>
              <a:rPr lang="zh-CN" altLang="en-US" dirty="0"/>
              <a:t>望远镜将利用十年时间，对整个天空进行几轮扫描式的观测，每次观测时间时</a:t>
            </a:r>
            <a:r>
              <a:rPr lang="en-US" altLang="zh-CN" dirty="0"/>
              <a:t>27</a:t>
            </a:r>
            <a:r>
              <a:rPr lang="zh-CN" altLang="en-US" dirty="0"/>
              <a:t>天。如果说</a:t>
            </a:r>
            <a:r>
              <a:rPr lang="en-US" altLang="zh-CN" dirty="0" err="1"/>
              <a:t>kepler</a:t>
            </a:r>
            <a:r>
              <a:rPr lang="zh-CN" altLang="en-US" dirty="0"/>
              <a:t>是在一片天空深耕四年，那么</a:t>
            </a:r>
            <a:r>
              <a:rPr lang="en-US" altLang="zh-CN" dirty="0" err="1"/>
              <a:t>tess</a:t>
            </a:r>
            <a:r>
              <a:rPr lang="zh-CN" altLang="en-US" dirty="0"/>
              <a:t>可以理解为对整个天空的恒星，进行一次长达十年的人口普查，将其中有重要科学价值的恒星找出来！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79544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36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02446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TESS做完了人口普查</a:t>
            </a:r>
            <a:r>
              <a:rPr lang="zh-CN" altLang="en-US" dirty="0"/>
              <a:t>，</a:t>
            </a:r>
            <a:r>
              <a:rPr lang="en-US" altLang="zh-CN" dirty="0" err="1"/>
              <a:t>plato</a:t>
            </a:r>
            <a:r>
              <a:rPr lang="zh-CN" altLang="en-US" dirty="0"/>
              <a:t>将对每个天区进行进一步的深耕！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37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99642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50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6411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If you recall the sound</a:t>
            </a:r>
            <a:r>
              <a:rPr lang="en-US" altLang="zh-CN" baseline="0" dirty="0"/>
              <a:t> we just hear, when star </a:t>
            </a:r>
            <a:r>
              <a:rPr lang="en-US" altLang="zh-CN" baseline="0" dirty="0" err="1"/>
              <a:t>evolove</a:t>
            </a:r>
            <a:r>
              <a:rPr lang="en-US" altLang="zh-CN" baseline="0" dirty="0"/>
              <a:t> the frequency of oscillation decreases.</a:t>
            </a:r>
          </a:p>
          <a:p>
            <a:r>
              <a:rPr lang="en-US" altLang="zh-CN" baseline="0" dirty="0"/>
              <a:t>Here are five </a:t>
            </a:r>
            <a:r>
              <a:rPr lang="en-US" altLang="zh-CN" baseline="0" dirty="0" err="1"/>
              <a:t>Kepler</a:t>
            </a:r>
            <a:r>
              <a:rPr lang="en-US" altLang="zh-CN" baseline="0" dirty="0"/>
              <a:t> stars at different evolutionary stages, you can see big change of location of</a:t>
            </a:r>
          </a:p>
          <a:p>
            <a:r>
              <a:rPr lang="en-US" altLang="zh-CN" baseline="0" dirty="0"/>
              <a:t>Power excess. We always fitting this part with a Gaussian profile, then we find the middle of this</a:t>
            </a:r>
          </a:p>
          <a:p>
            <a:r>
              <a:rPr lang="en-US" altLang="zh-CN" baseline="0" dirty="0"/>
              <a:t>envelope and we call it </a:t>
            </a:r>
            <a:r>
              <a:rPr lang="en-US" altLang="zh-CN" baseline="0" dirty="0" err="1"/>
              <a:t>vmax</a:t>
            </a:r>
            <a:r>
              <a:rPr lang="en-US" altLang="zh-CN" baseline="0" dirty="0"/>
              <a:t>. </a:t>
            </a:r>
          </a:p>
          <a:p>
            <a:r>
              <a:rPr lang="en-US" altLang="zh-CN" baseline="0" dirty="0" err="1"/>
              <a:t>Vmax</a:t>
            </a:r>
            <a:r>
              <a:rPr lang="en-US" altLang="zh-CN" baseline="0" dirty="0"/>
              <a:t> can be a indicator of star evolution, and it is related to the gravity at surface and effective temperature. </a:t>
            </a:r>
          </a:p>
          <a:p>
            <a:endParaRPr lang="en-US" altLang="zh-CN" baseline="0" dirty="0"/>
          </a:p>
          <a:p>
            <a:r>
              <a:rPr lang="en-US" altLang="zh-CN" baseline="0" dirty="0"/>
              <a:t>   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54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71165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Thanks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warrick</a:t>
            </a:r>
            <a:r>
              <a:rPr lang="en-US" altLang="zh-CN" baseline="0" dirty="0"/>
              <a:t> for the instruction.</a:t>
            </a:r>
            <a:endParaRPr lang="en-US" altLang="zh-CN" dirty="0"/>
          </a:p>
          <a:p>
            <a:r>
              <a:rPr lang="en-US" altLang="zh-CN" dirty="0"/>
              <a:t>Hello,</a:t>
            </a:r>
            <a:r>
              <a:rPr lang="en-US" altLang="zh-CN" baseline="0" dirty="0"/>
              <a:t> everyone. My name is </a:t>
            </a:r>
            <a:r>
              <a:rPr lang="en-US" altLang="zh-CN" baseline="0" dirty="0" err="1"/>
              <a:t>Tanda</a:t>
            </a:r>
            <a:r>
              <a:rPr lang="en-US" altLang="zh-CN" baseline="0" dirty="0"/>
              <a:t> Li and I am very glad for visiting this great town and meet you guys here. 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64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08267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Thanks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warrick</a:t>
            </a:r>
            <a:r>
              <a:rPr lang="en-US" altLang="zh-CN" baseline="0" dirty="0"/>
              <a:t> for the instruction.</a:t>
            </a:r>
            <a:endParaRPr lang="en-US" altLang="zh-CN" dirty="0"/>
          </a:p>
          <a:p>
            <a:r>
              <a:rPr lang="en-US" altLang="zh-CN" dirty="0"/>
              <a:t>Hello,</a:t>
            </a:r>
            <a:r>
              <a:rPr lang="en-US" altLang="zh-CN" baseline="0" dirty="0"/>
              <a:t> everyone. My name is </a:t>
            </a:r>
            <a:r>
              <a:rPr lang="en-US" altLang="zh-CN" baseline="0" dirty="0" err="1"/>
              <a:t>Tanda</a:t>
            </a:r>
            <a:r>
              <a:rPr lang="en-US" altLang="zh-CN" baseline="0" dirty="0"/>
              <a:t> Li and I am very glad for visiting this great town and meet you guys here. 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91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07457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CoRoT</a:t>
            </a:r>
            <a:r>
              <a:rPr lang="en-GB" dirty="0"/>
              <a:t>, in full </a:t>
            </a:r>
            <a:r>
              <a:rPr lang="en-GB" b="1" dirty="0"/>
              <a:t>Convection, Rotation and Planetary Transits</a:t>
            </a:r>
            <a:r>
              <a:rPr lang="en-GB" dirty="0"/>
              <a:t>, French </a:t>
            </a:r>
            <a:r>
              <a:rPr lang="en-GB" dirty="0">
                <a:hlinkClick r:id="rId3"/>
              </a:rPr>
              <a:t>satellite</a:t>
            </a:r>
            <a:r>
              <a:rPr lang="en-GB" dirty="0"/>
              <a:t> that studied the internal structure of </a:t>
            </a:r>
            <a:r>
              <a:rPr lang="en-GB" dirty="0">
                <a:hlinkClick r:id="rId4"/>
              </a:rPr>
              <a:t>stars</a:t>
            </a:r>
            <a:r>
              <a:rPr lang="en-GB" dirty="0"/>
              <a:t> and detected </a:t>
            </a:r>
            <a:r>
              <a:rPr lang="en-GB" dirty="0">
                <a:hlinkClick r:id="rId5"/>
              </a:rPr>
              <a:t>extrasolar planets</a:t>
            </a:r>
            <a:r>
              <a:rPr lang="en-GB" dirty="0"/>
              <a:t>. It was launched on December 27, 2006, by a Soyuz </a:t>
            </a:r>
            <a:r>
              <a:rPr lang="en-GB" dirty="0">
                <a:hlinkClick r:id="rId6"/>
              </a:rPr>
              <a:t>launch vehicle</a:t>
            </a:r>
            <a:r>
              <a:rPr lang="en-GB" dirty="0"/>
              <a:t> from the </a:t>
            </a:r>
            <a:r>
              <a:rPr lang="en-GB" dirty="0">
                <a:hlinkClick r:id="rId7"/>
              </a:rPr>
              <a:t>Baikonur</a:t>
            </a:r>
            <a:r>
              <a:rPr lang="en-GB" dirty="0"/>
              <a:t> Cosmodrome in Kazakhstan. It operated until November 2, 2012, when its computer malfunctioned, and it was unable to return </a:t>
            </a:r>
            <a:r>
              <a:rPr lang="en-GB" dirty="0">
                <a:hlinkClick r:id="rId8"/>
              </a:rPr>
              <a:t>data</a:t>
            </a:r>
            <a:r>
              <a:rPr lang="en-GB" dirty="0"/>
              <a:t> to Earth. After months of attempts to fix the computer, ground controllers shut down </a:t>
            </a:r>
            <a:r>
              <a:rPr lang="en-GB" dirty="0" err="1"/>
              <a:t>CoRoT</a:t>
            </a:r>
            <a:r>
              <a:rPr lang="en-GB" dirty="0"/>
              <a:t> on June 18, 2013.</a:t>
            </a:r>
          </a:p>
          <a:p>
            <a:r>
              <a:rPr lang="en-GB" dirty="0" err="1"/>
              <a:t>CoRoT</a:t>
            </a:r>
            <a:r>
              <a:rPr lang="en-GB" dirty="0"/>
              <a:t> carried a </a:t>
            </a:r>
            <a:r>
              <a:rPr lang="en-GB" dirty="0">
                <a:hlinkClick r:id="rId9"/>
              </a:rPr>
              <a:t>telescope</a:t>
            </a:r>
            <a:r>
              <a:rPr lang="en-GB" dirty="0"/>
              <a:t> 27 cm (11 inches) in diameter and was in a circular polar </a:t>
            </a:r>
            <a:r>
              <a:rPr lang="en-GB" dirty="0">
                <a:hlinkClick r:id="rId10"/>
              </a:rPr>
              <a:t>orbit</a:t>
            </a:r>
            <a:r>
              <a:rPr lang="en-GB" dirty="0"/>
              <a:t> 896 km (557 miles) above the surface of Earth. The satellite studied the internal structure of stars through the faint changes of brightness that a </a:t>
            </a:r>
            <a:r>
              <a:rPr lang="en-GB" dirty="0" err="1">
                <a:hlinkClick r:id="rId4"/>
              </a:rPr>
              <a:t>star</a:t>
            </a:r>
            <a:r>
              <a:rPr lang="en-GB" dirty="0" err="1"/>
              <a:t>undergoes</a:t>
            </a:r>
            <a:r>
              <a:rPr lang="en-GB" dirty="0"/>
              <a:t> when it oscillates. </a:t>
            </a:r>
            <a:r>
              <a:rPr lang="en-GB" dirty="0" err="1"/>
              <a:t>CoRoT</a:t>
            </a:r>
            <a:r>
              <a:rPr lang="en-GB" dirty="0"/>
              <a:t> observed its target stars continuously for up to 180 days at a time. It detected extrasolar planets through their </a:t>
            </a:r>
            <a:r>
              <a:rPr lang="en-GB" dirty="0">
                <a:hlinkClick r:id="rId11"/>
              </a:rPr>
              <a:t>transits</a:t>
            </a:r>
            <a:r>
              <a:rPr lang="en-GB" dirty="0"/>
              <a:t>—that is, when those planets pass in front of their stars.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104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93003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空间望远镜的大时代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D2DBF-0DB8-4C2C-B7BD-DC3F63B44E45}" type="slidenum">
              <a:rPr lang="zh-CN" altLang="en-US" smtClean="0"/>
              <a:t>107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992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2024/9/24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microsoft.com/office/2007/relationships/media" Target="../media/media2.wav"/><Relationship Id="rId7" Type="http://schemas.openxmlformats.org/officeDocument/2006/relationships/image" Target="../media/image6.tif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wav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iff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manticscholar.org/author/Diago-Nebot/2082089130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tiff"/><Relationship Id="rId4" Type="http://schemas.openxmlformats.org/officeDocument/2006/relationships/hyperlink" Target="https://www.semanticscholar.org/author/Pascual-Ezama-David/2056348129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5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iff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tiff"/><Relationship Id="rId5" Type="http://schemas.openxmlformats.org/officeDocument/2006/relationships/image" Target="../media/image48.tiff"/><Relationship Id="rId4" Type="http://schemas.openxmlformats.org/officeDocument/2006/relationships/image" Target="../media/image5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png"/><Relationship Id="rId4" Type="http://schemas.openxmlformats.org/officeDocument/2006/relationships/image" Target="../media/image57.tif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gif"/><Relationship Id="rId4" Type="http://schemas.openxmlformats.org/officeDocument/2006/relationships/image" Target="../media/image62.gif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em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iff"/><Relationship Id="rId2" Type="http://schemas.openxmlformats.org/officeDocument/2006/relationships/hyperlink" Target="https://www.researchgate.net/profile/Mario-Monteiro-4?_tp=eyJjb250ZXh0Ijp7ImZpcnN0UGFnZSI6Il9kaXJlY3QiLCJwYWdlIjoiX2RpcmVjdCJ9f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gif"/><Relationship Id="rId2" Type="http://schemas.openxmlformats.org/officeDocument/2006/relationships/image" Target="../media/image80.gi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124.png"/><Relationship Id="rId7" Type="http://schemas.openxmlformats.org/officeDocument/2006/relationships/image" Target="../media/image88.gi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png"/><Relationship Id="rId5" Type="http://schemas.openxmlformats.org/officeDocument/2006/relationships/image" Target="../media/image130.png"/><Relationship Id="rId10" Type="http://schemas.openxmlformats.org/officeDocument/2006/relationships/image" Target="../media/image91.tiff"/><Relationship Id="rId4" Type="http://schemas.openxmlformats.org/officeDocument/2006/relationships/customXml" Target="../ink/ink2.xml"/><Relationship Id="rId9" Type="http://schemas.openxmlformats.org/officeDocument/2006/relationships/image" Target="../media/image90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7" Type="http://schemas.openxmlformats.org/officeDocument/2006/relationships/image" Target="../media/image103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emf"/><Relationship Id="rId7" Type="http://schemas.openxmlformats.org/officeDocument/2006/relationships/image" Target="../media/image102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gif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gif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7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2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5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1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gif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gif"/><Relationship Id="rId4" Type="http://schemas.openxmlformats.org/officeDocument/2006/relationships/image" Target="../media/image121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3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tiff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hyperlink" Target="https://ui.adsabs.harvard.edu/abs/2021MNRAS.505.2427L/search/q=author:%22Lyttle,+Alexander+J.%22&amp;sort=date%20desc,%20bibcode%20desc" TargetMode="External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1.png"/><Relationship Id="rId3" Type="http://schemas.openxmlformats.org/officeDocument/2006/relationships/customXml" Target="../ink/ink3.xml"/><Relationship Id="rId7" Type="http://schemas.openxmlformats.org/officeDocument/2006/relationships/customXml" Target="../ink/ink5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3.png"/><Relationship Id="rId5" Type="http://schemas.openxmlformats.org/officeDocument/2006/relationships/customXml" Target="../ink/ink4.xml"/><Relationship Id="rId10" Type="http://schemas.openxmlformats.org/officeDocument/2006/relationships/image" Target="../media/image181.png"/><Relationship Id="rId4" Type="http://schemas.openxmlformats.org/officeDocument/2006/relationships/image" Target="../media/image152.png"/><Relationship Id="rId9" Type="http://schemas.openxmlformats.org/officeDocument/2006/relationships/customXml" Target="../ink/ink6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7" Type="http://schemas.openxmlformats.org/officeDocument/2006/relationships/image" Target="../media/image133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emf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gif"/><Relationship Id="rId2" Type="http://schemas.openxmlformats.org/officeDocument/2006/relationships/image" Target="../media/image13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7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png"/><Relationship Id="rId3" Type="http://schemas.openxmlformats.org/officeDocument/2006/relationships/image" Target="../media/image141.png"/><Relationship Id="rId7" Type="http://schemas.openxmlformats.org/officeDocument/2006/relationships/image" Target="../media/image145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10" Type="http://schemas.openxmlformats.org/officeDocument/2006/relationships/image" Target="../media/image148.png"/><Relationship Id="rId4" Type="http://schemas.openxmlformats.org/officeDocument/2006/relationships/image" Target="../media/image142.png"/><Relationship Id="rId9" Type="http://schemas.openxmlformats.org/officeDocument/2006/relationships/image" Target="../media/image147.png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emf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emf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gif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gif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0.png"/><Relationship Id="rId3" Type="http://schemas.openxmlformats.org/officeDocument/2006/relationships/customXml" Target="../ink/ink7.xml"/><Relationship Id="rId7" Type="http://schemas.openxmlformats.org/officeDocument/2006/relationships/customXml" Target="../ink/ink9.xml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0.png"/><Relationship Id="rId5" Type="http://schemas.openxmlformats.org/officeDocument/2006/relationships/customXml" Target="../ink/ink8.xml"/><Relationship Id="rId4" Type="http://schemas.openxmlformats.org/officeDocument/2006/relationships/image" Target="../media/image570.png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extShape 1"/>
          <p:cNvSpPr txBox="1"/>
          <p:nvPr/>
        </p:nvSpPr>
        <p:spPr>
          <a:xfrm>
            <a:off x="0" y="908720"/>
            <a:ext cx="9036496" cy="497181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pPr algn="ctr"/>
            <a:r>
              <a:rPr lang="zh-CN" altLang="en-US" sz="4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星震学</a:t>
            </a:r>
            <a:r>
              <a:rPr lang="en-US" altLang="zh-CN" sz="4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:</a:t>
            </a:r>
            <a:r>
              <a:rPr lang="zh-CN" altLang="en-US" sz="4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 探索恒星内部</a:t>
            </a:r>
            <a:endParaRPr lang="en-GB" altLang="zh-CN" sz="40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US" sz="4000" b="1" strike="noStrike" spc="-1" dirty="0"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36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zh-CN" altLang="en-US" sz="32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报告人：李坦达</a:t>
            </a:r>
            <a:endParaRPr lang="en-US" sz="3200" b="1" strike="noStrike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24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zh-CN" altLang="en-US" sz="24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北京师范大学天文系</a:t>
            </a:r>
            <a:r>
              <a:rPr lang="zh-CN" altLang="en-US" sz="2400" b="1" strike="noStrike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 </a:t>
            </a:r>
            <a:endParaRPr lang="en-GB" altLang="zh-CN" sz="2400" b="1" strike="noStrike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24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0FF5CCA-1AA2-494E-B44F-906FB007A2C9}"/>
              </a:ext>
            </a:extLst>
          </p:cNvPr>
          <p:cNvSpPr/>
          <p:nvPr/>
        </p:nvSpPr>
        <p:spPr>
          <a:xfrm>
            <a:off x="1545499" y="5373216"/>
            <a:ext cx="60530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2024</a:t>
            </a:r>
            <a:r>
              <a:rPr lang="zh-CN" altLang="en-US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年</a:t>
            </a:r>
            <a:r>
              <a:rPr lang="en-US" altLang="zh-CN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09</a:t>
            </a:r>
            <a:r>
              <a:rPr lang="zh-CN" altLang="en-US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月</a:t>
            </a:r>
            <a:r>
              <a:rPr lang="en-US" altLang="zh-CN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26</a:t>
            </a:r>
            <a:r>
              <a:rPr lang="zh-CN" altLang="en-US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日</a:t>
            </a:r>
            <a:r>
              <a:rPr lang="en-US" altLang="zh-CN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-</a:t>
            </a:r>
            <a:r>
              <a:rPr lang="zh-CN" altLang="en-US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太阳磁场和速度场研究秋季讨论班</a:t>
            </a:r>
            <a:endParaRPr lang="en-GB" altLang="zh-CN" sz="20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zh-CN" altLang="en-US" sz="2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国家天文台</a:t>
            </a:r>
            <a:endParaRPr lang="en-GB" altLang="zh-CN" sz="20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1" descr="20210521101748973804">
            <a:extLst>
              <a:ext uri="{FF2B5EF4-FFF2-40B4-BE49-F238E27FC236}">
                <a16:creationId xmlns:a16="http://schemas.microsoft.com/office/drawing/2014/main" id="{97F1480E-19E7-9445-85A4-AC2D20340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94" y="424229"/>
            <a:ext cx="1815374" cy="2262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99">
            <a:extLst>
              <a:ext uri="{FF2B5EF4-FFF2-40B4-BE49-F238E27FC236}">
                <a16:creationId xmlns:a16="http://schemas.microsoft.com/office/drawing/2014/main" id="{65359EE8-578A-C64F-9EA3-A3360A7441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339" y="2834718"/>
            <a:ext cx="1980029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毕少兰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恒星结构与演化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恒星理论物理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星震学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恒星转动与磁场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大样本恒星</a:t>
            </a:r>
          </a:p>
        </p:txBody>
      </p:sp>
      <p:sp>
        <p:nvSpPr>
          <p:cNvPr id="5" name="文本框 2">
            <a:extLst>
              <a:ext uri="{FF2B5EF4-FFF2-40B4-BE49-F238E27FC236}">
                <a16:creationId xmlns:a16="http://schemas.microsoft.com/office/drawing/2014/main" id="{067EFD22-62EE-A242-8273-E892E2E171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760" y="2834718"/>
            <a:ext cx="198002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杨伍明</a:t>
            </a:r>
            <a:r>
              <a:rPr lang="en-US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恒星演化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星团演化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恒星物理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星震学</a:t>
            </a:r>
          </a:p>
        </p:txBody>
      </p:sp>
      <p:pic>
        <p:nvPicPr>
          <p:cNvPr id="6" name="图片 99">
            <a:extLst>
              <a:ext uri="{FF2B5EF4-FFF2-40B4-BE49-F238E27FC236}">
                <a16:creationId xmlns:a16="http://schemas.microsoft.com/office/drawing/2014/main" id="{C75B533A-9A67-A442-B064-004D83038909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4664"/>
            <a:ext cx="1656184" cy="2262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1" descr="xiz">
            <a:extLst>
              <a:ext uri="{FF2B5EF4-FFF2-40B4-BE49-F238E27FC236}">
                <a16:creationId xmlns:a16="http://schemas.microsoft.com/office/drawing/2014/main" id="{9E390932-35D8-704A-A2E7-F913B8A5B2BA}"/>
              </a:ext>
            </a:extLst>
          </p:cNvPr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117" y="455627"/>
            <a:ext cx="1476375" cy="221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2">
            <a:extLst>
              <a:ext uri="{FF2B5EF4-FFF2-40B4-BE49-F238E27FC236}">
                <a16:creationId xmlns:a16="http://schemas.microsoft.com/office/drawing/2014/main" id="{B99DBED4-4679-714F-8E7E-84612C032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068" y="2851853"/>
            <a:ext cx="198002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张先飞 副教授</a:t>
            </a: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双星演化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特殊</a:t>
            </a:r>
            <a:r>
              <a:rPr lang="zh-CN" altLang="zh-CN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恒星的形成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Picture 3" descr="A picture containing knife&#10;&#10;Description automatically generated">
            <a:extLst>
              <a:ext uri="{FF2B5EF4-FFF2-40B4-BE49-F238E27FC236}">
                <a16:creationId xmlns:a16="http://schemas.microsoft.com/office/drawing/2014/main" id="{8B623803-5A01-284D-9F54-F547465265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849"/>
          <a:stretch>
            <a:fillRect/>
          </a:stretch>
        </p:blipFill>
        <p:spPr bwMode="auto">
          <a:xfrm>
            <a:off x="6032539" y="0"/>
            <a:ext cx="2405623" cy="288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99">
            <a:extLst>
              <a:ext uri="{FF2B5EF4-FFF2-40B4-BE49-F238E27FC236}">
                <a16:creationId xmlns:a16="http://schemas.microsoft.com/office/drawing/2014/main" id="{6780C5D0-2064-5A4B-9A18-821E0F6F0A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3572" y="2882900"/>
            <a:ext cx="198002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GB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李坦达</a:t>
            </a:r>
            <a:r>
              <a:rPr lang="zh-CN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副</a:t>
            </a:r>
            <a:r>
              <a:rPr lang="zh-CN" altLang="zh-CN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星震学</a:t>
            </a:r>
            <a:endParaRPr lang="en-GB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恒星结构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转动与磁场</a:t>
            </a:r>
            <a:endParaRPr lang="en-GB" altLang="zh-CN" sz="2000" dirty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32567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4DA07FE1-8A4B-186E-6487-1D02134E482D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F63D672-7D6B-A3A9-4462-28D252C97484}"/>
              </a:ext>
            </a:extLst>
          </p:cNvPr>
          <p:cNvGrpSpPr/>
          <p:nvPr/>
        </p:nvGrpSpPr>
        <p:grpSpPr>
          <a:xfrm>
            <a:off x="-108520" y="0"/>
            <a:ext cx="9252520" cy="6858000"/>
            <a:chOff x="-24352" y="98208"/>
            <a:chExt cx="9215838" cy="6661584"/>
          </a:xfrm>
        </p:grpSpPr>
        <p:pic>
          <p:nvPicPr>
            <p:cNvPr id="8" name="Picture 7" descr="Graphical user interface, text, application&#10;&#10;Description automatically generated">
              <a:extLst>
                <a:ext uri="{FF2B5EF4-FFF2-40B4-BE49-F238E27FC236}">
                  <a16:creationId xmlns:a16="http://schemas.microsoft.com/office/drawing/2014/main" id="{5E744F80-E2A7-0768-447B-3A0FEDECCF0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352" y="98208"/>
              <a:ext cx="9215838" cy="6571152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A8F158B-3621-2D3A-BE18-2979C4706A41}"/>
                </a:ext>
              </a:extLst>
            </p:cNvPr>
            <p:cNvSpPr/>
            <p:nvPr/>
          </p:nvSpPr>
          <p:spPr>
            <a:xfrm>
              <a:off x="3203848" y="6093296"/>
              <a:ext cx="5832648" cy="6664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414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课</a:t>
            </a:r>
            <a:r>
              <a:rPr lang="en-US" altLang="zh-CN" dirty="0">
                <a:latin typeface="STZhongsong" panose="02010600040101010101" pitchFamily="2" charset="-122"/>
                <a:ea typeface="STZhongsong" panose="02010600040101010101" pitchFamily="2" charset="-122"/>
              </a:rPr>
              <a:t>1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的主要内容：星震学基础简介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是什么？星震现象和观测手段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星震的物理图像和激发机制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面相的核心科学问题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类太阳振动的观测特征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类太阳振动的一般研究流程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93522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🏀</a:t>
            </a:r>
            <a:r>
              <a:rPr lang="zh-CN" altLang="en-US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 还是 </a:t>
            </a: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🎾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DAF903-A8B9-9F43-865C-05217FCC0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348" y="3933056"/>
            <a:ext cx="2448272" cy="24482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28FC5F-7261-2D46-884B-F3230A75C4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19" t="5703" r="7919" b="11240"/>
          <a:stretch/>
        </p:blipFill>
        <p:spPr>
          <a:xfrm>
            <a:off x="251520" y="1556792"/>
            <a:ext cx="4888863" cy="482453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F2704A5-D4DF-4E4C-BE0A-BFA2DCB38233}"/>
              </a:ext>
            </a:extLst>
          </p:cNvPr>
          <p:cNvCxnSpPr>
            <a:cxnSpLocks/>
          </p:cNvCxnSpPr>
          <p:nvPr/>
        </p:nvCxnSpPr>
        <p:spPr>
          <a:xfrm>
            <a:off x="683568" y="1700808"/>
            <a:ext cx="4176464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0BC6F69F-7CA0-A14F-A230-36AD20A7BCE3}"/>
              </a:ext>
            </a:extLst>
          </p:cNvPr>
          <p:cNvSpPr txBox="1"/>
          <p:nvPr/>
        </p:nvSpPr>
        <p:spPr>
          <a:xfrm>
            <a:off x="2051720" y="125946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24.6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A43FCEE-F175-794C-A7A2-2C6C716246FE}"/>
              </a:ext>
            </a:extLst>
          </p:cNvPr>
          <p:cNvCxnSpPr>
            <a:cxnSpLocks/>
          </p:cNvCxnSpPr>
          <p:nvPr/>
        </p:nvCxnSpPr>
        <p:spPr>
          <a:xfrm>
            <a:off x="6516216" y="3933056"/>
            <a:ext cx="1728192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C6D616F-5722-2E41-9957-A02FABD8898C}"/>
              </a:ext>
            </a:extLst>
          </p:cNvPr>
          <p:cNvSpPr txBox="1"/>
          <p:nvPr/>
        </p:nvSpPr>
        <p:spPr>
          <a:xfrm>
            <a:off x="6516216" y="3450606"/>
            <a:ext cx="2006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6.5-6.8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874185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🏀</a:t>
            </a:r>
            <a:r>
              <a:rPr lang="zh-CN" altLang="en-US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 还是 </a:t>
            </a: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🎾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DAF903-A8B9-9F43-865C-05217FCC0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348" y="3933056"/>
            <a:ext cx="2448272" cy="24482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28FC5F-7261-2D46-884B-F3230A75C4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19" t="5703" r="7919" b="11240"/>
          <a:stretch/>
        </p:blipFill>
        <p:spPr>
          <a:xfrm>
            <a:off x="251520" y="1556792"/>
            <a:ext cx="4888863" cy="482453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F2704A5-D4DF-4E4C-BE0A-BFA2DCB38233}"/>
              </a:ext>
            </a:extLst>
          </p:cNvPr>
          <p:cNvCxnSpPr>
            <a:cxnSpLocks/>
          </p:cNvCxnSpPr>
          <p:nvPr/>
        </p:nvCxnSpPr>
        <p:spPr>
          <a:xfrm>
            <a:off x="683568" y="1700808"/>
            <a:ext cx="4176464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0BC6F69F-7CA0-A14F-A230-36AD20A7BCE3}"/>
              </a:ext>
            </a:extLst>
          </p:cNvPr>
          <p:cNvSpPr txBox="1"/>
          <p:nvPr/>
        </p:nvSpPr>
        <p:spPr>
          <a:xfrm>
            <a:off x="2051720" y="125946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24.6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A43FCEE-F175-794C-A7A2-2C6C716246FE}"/>
              </a:ext>
            </a:extLst>
          </p:cNvPr>
          <p:cNvCxnSpPr>
            <a:cxnSpLocks/>
          </p:cNvCxnSpPr>
          <p:nvPr/>
        </p:nvCxnSpPr>
        <p:spPr>
          <a:xfrm>
            <a:off x="6516216" y="3933056"/>
            <a:ext cx="1728192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C6D616F-5722-2E41-9957-A02FABD8898C}"/>
              </a:ext>
            </a:extLst>
          </p:cNvPr>
          <p:cNvSpPr txBox="1"/>
          <p:nvPr/>
        </p:nvSpPr>
        <p:spPr>
          <a:xfrm>
            <a:off x="6516216" y="3450606"/>
            <a:ext cx="2006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6.5-6.8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51E8991-C6C9-D84F-B0CE-7A9505C9849E}"/>
              </a:ext>
            </a:extLst>
          </p:cNvPr>
          <p:cNvSpPr/>
          <p:nvPr/>
        </p:nvSpPr>
        <p:spPr>
          <a:xfrm>
            <a:off x="125760" y="980728"/>
            <a:ext cx="8892480" cy="576064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ACD6405-0AFC-3B46-AA5C-9C7FBF644F83}"/>
              </a:ext>
            </a:extLst>
          </p:cNvPr>
          <p:cNvSpPr/>
          <p:nvPr/>
        </p:nvSpPr>
        <p:spPr>
          <a:xfrm>
            <a:off x="1259632" y="2279600"/>
            <a:ext cx="1944216" cy="20162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B9D357F-0FC3-F44A-A0D9-50F0AF9A3E27}"/>
              </a:ext>
            </a:extLst>
          </p:cNvPr>
          <p:cNvSpPr/>
          <p:nvPr/>
        </p:nvSpPr>
        <p:spPr>
          <a:xfrm>
            <a:off x="5936106" y="2279600"/>
            <a:ext cx="1944216" cy="20162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06AEFA-7DF3-B347-998F-9A0D685FF7D7}"/>
              </a:ext>
            </a:extLst>
          </p:cNvPr>
          <p:cNvSpPr txBox="1"/>
          <p:nvPr/>
        </p:nvSpPr>
        <p:spPr>
          <a:xfrm>
            <a:off x="1979712" y="302610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6DF0F45-7A97-6042-9D82-10B86EEA382D}"/>
              </a:ext>
            </a:extLst>
          </p:cNvPr>
          <p:cNvSpPr txBox="1"/>
          <p:nvPr/>
        </p:nvSpPr>
        <p:spPr>
          <a:xfrm>
            <a:off x="6695380" y="302610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7EB06-926F-0C48-8344-663620D9461E}"/>
              </a:ext>
            </a:extLst>
          </p:cNvPr>
          <p:cNvSpPr txBox="1"/>
          <p:nvPr/>
        </p:nvSpPr>
        <p:spPr>
          <a:xfrm>
            <a:off x="1187624" y="4653136"/>
            <a:ext cx="633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如何快速判断？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773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🏀</a:t>
            </a:r>
            <a:r>
              <a:rPr lang="zh-CN" altLang="en-US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 还是 </a:t>
            </a: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🎾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DAF903-A8B9-9F43-865C-05217FCC08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8348" y="3933056"/>
            <a:ext cx="2448272" cy="24482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28FC5F-7261-2D46-884B-F3230A75C4D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7919" t="5703" r="7919" b="11240"/>
          <a:stretch/>
        </p:blipFill>
        <p:spPr>
          <a:xfrm>
            <a:off x="251520" y="1556792"/>
            <a:ext cx="4888863" cy="482453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F2704A5-D4DF-4E4C-BE0A-BFA2DCB38233}"/>
              </a:ext>
            </a:extLst>
          </p:cNvPr>
          <p:cNvCxnSpPr>
            <a:cxnSpLocks/>
          </p:cNvCxnSpPr>
          <p:nvPr/>
        </p:nvCxnSpPr>
        <p:spPr>
          <a:xfrm>
            <a:off x="683568" y="1700808"/>
            <a:ext cx="4176464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0BC6F69F-7CA0-A14F-A230-36AD20A7BCE3}"/>
              </a:ext>
            </a:extLst>
          </p:cNvPr>
          <p:cNvSpPr txBox="1"/>
          <p:nvPr/>
        </p:nvSpPr>
        <p:spPr>
          <a:xfrm>
            <a:off x="2051720" y="125946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24.6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A43FCEE-F175-794C-A7A2-2C6C716246FE}"/>
              </a:ext>
            </a:extLst>
          </p:cNvPr>
          <p:cNvCxnSpPr>
            <a:cxnSpLocks/>
          </p:cNvCxnSpPr>
          <p:nvPr/>
        </p:nvCxnSpPr>
        <p:spPr>
          <a:xfrm>
            <a:off x="6516216" y="3933056"/>
            <a:ext cx="1728192" cy="0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C6D616F-5722-2E41-9957-A02FABD8898C}"/>
              </a:ext>
            </a:extLst>
          </p:cNvPr>
          <p:cNvSpPr txBox="1"/>
          <p:nvPr/>
        </p:nvSpPr>
        <p:spPr>
          <a:xfrm>
            <a:off x="6516216" y="3450606"/>
            <a:ext cx="2006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直径</a:t>
            </a:r>
            <a:r>
              <a:rPr lang="en-US" altLang="zh-CN" sz="2000" b="1" dirty="0"/>
              <a:t>6.5-6.8</a:t>
            </a:r>
            <a:r>
              <a:rPr lang="zh-CN" altLang="en-US" sz="2000" b="1" dirty="0"/>
              <a:t> </a:t>
            </a:r>
            <a:r>
              <a:rPr lang="en-US" altLang="zh-CN" sz="2000" b="1" dirty="0"/>
              <a:t>cm</a:t>
            </a:r>
            <a:endParaRPr lang="en-US" sz="20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51E8991-C6C9-D84F-B0CE-7A9505C9849E}"/>
              </a:ext>
            </a:extLst>
          </p:cNvPr>
          <p:cNvSpPr/>
          <p:nvPr/>
        </p:nvSpPr>
        <p:spPr>
          <a:xfrm>
            <a:off x="125760" y="980728"/>
            <a:ext cx="8892480" cy="576064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ACD6405-0AFC-3B46-AA5C-9C7FBF644F83}"/>
              </a:ext>
            </a:extLst>
          </p:cNvPr>
          <p:cNvSpPr/>
          <p:nvPr/>
        </p:nvSpPr>
        <p:spPr>
          <a:xfrm>
            <a:off x="1259632" y="2279600"/>
            <a:ext cx="1944216" cy="20162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B9D357F-0FC3-F44A-A0D9-50F0AF9A3E27}"/>
              </a:ext>
            </a:extLst>
          </p:cNvPr>
          <p:cNvSpPr/>
          <p:nvPr/>
        </p:nvSpPr>
        <p:spPr>
          <a:xfrm>
            <a:off x="5936106" y="2279600"/>
            <a:ext cx="1944216" cy="20162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06AEFA-7DF3-B347-998F-9A0D685FF7D7}"/>
              </a:ext>
            </a:extLst>
          </p:cNvPr>
          <p:cNvSpPr txBox="1"/>
          <p:nvPr/>
        </p:nvSpPr>
        <p:spPr>
          <a:xfrm>
            <a:off x="1979712" y="302610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6DF0F45-7A97-6042-9D82-10B86EEA382D}"/>
              </a:ext>
            </a:extLst>
          </p:cNvPr>
          <p:cNvSpPr txBox="1"/>
          <p:nvPr/>
        </p:nvSpPr>
        <p:spPr>
          <a:xfrm>
            <a:off x="6695380" y="302610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7EB06-926F-0C48-8344-663620D9461E}"/>
              </a:ext>
            </a:extLst>
          </p:cNvPr>
          <p:cNvSpPr txBox="1"/>
          <p:nvPr/>
        </p:nvSpPr>
        <p:spPr>
          <a:xfrm>
            <a:off x="1187624" y="4653136"/>
            <a:ext cx="633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让两球落地</a:t>
            </a:r>
            <a:r>
              <a:rPr lang="en-GB" altLang="zh-C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en-US" altLang="zh-C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zh-CN" alt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通过</a:t>
            </a:r>
            <a:r>
              <a:rPr lang="zh-CN" alt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声音判断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" name="basketball">
            <a:hlinkClick r:id="" action="ppaction://media"/>
            <a:extLst>
              <a:ext uri="{FF2B5EF4-FFF2-40B4-BE49-F238E27FC236}">
                <a16:creationId xmlns:a16="http://schemas.microsoft.com/office/drawing/2014/main" id="{9BE70E89-95DA-0346-A231-9C8D789C1D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73312" y="5442300"/>
            <a:ext cx="812800" cy="812800"/>
          </a:xfrm>
          <a:prstGeom prst="rect">
            <a:avLst/>
          </a:prstGeom>
        </p:spPr>
      </p:pic>
      <p:pic>
        <p:nvPicPr>
          <p:cNvPr id="8" name="tennis">
            <a:hlinkClick r:id="" action="ppaction://media"/>
            <a:extLst>
              <a:ext uri="{FF2B5EF4-FFF2-40B4-BE49-F238E27FC236}">
                <a16:creationId xmlns:a16="http://schemas.microsoft.com/office/drawing/2014/main" id="{17BA20F3-8414-C147-AFAF-627BA4ED7A1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88980" y="54755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50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6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4BF73C4-1BA0-1C43-9919-5B0569D05C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09" y="-388"/>
            <a:ext cx="9144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700336-6DA9-7342-9CA0-F59B87AA62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98" y="2676476"/>
            <a:ext cx="4373286" cy="3319139"/>
          </a:xfrm>
          <a:prstGeom prst="rect">
            <a:avLst/>
          </a:prstGeom>
        </p:spPr>
      </p:pic>
      <p:sp>
        <p:nvSpPr>
          <p:cNvPr id="5" name="TextShape 1">
            <a:extLst>
              <a:ext uri="{FF2B5EF4-FFF2-40B4-BE49-F238E27FC236}">
                <a16:creationId xmlns:a16="http://schemas.microsoft.com/office/drawing/2014/main" id="{18A3B239-15A4-7B4C-A730-4525F93AD339}"/>
              </a:ext>
            </a:extLst>
          </p:cNvPr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🏀</a:t>
            </a:r>
            <a:r>
              <a:rPr lang="zh-CN" altLang="en-US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 还是 </a:t>
            </a:r>
            <a:r>
              <a:rPr lang="en-US" altLang="zh-CN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🎾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2053D0-7010-754A-A6E7-8857A2979A65}"/>
              </a:ext>
            </a:extLst>
          </p:cNvPr>
          <p:cNvSpPr txBox="1"/>
          <p:nvPr/>
        </p:nvSpPr>
        <p:spPr>
          <a:xfrm>
            <a:off x="683568" y="1136960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/>
              <a:t>我们对声音采样做傅立叶变换，将时域的声音转化到频率域上可以看到非常明显的区别，并可以量化两者的频率范围。</a:t>
            </a:r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07CCC0-276C-1D44-8CF2-67A2143B52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208" y="2719388"/>
            <a:ext cx="4670856" cy="331913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C8A0297-BFBD-D04C-9BAB-97E049BB52A8}"/>
              </a:ext>
            </a:extLst>
          </p:cNvPr>
          <p:cNvSpPr txBox="1"/>
          <p:nvPr/>
        </p:nvSpPr>
        <p:spPr>
          <a:xfrm>
            <a:off x="3347864" y="2838657"/>
            <a:ext cx="792088" cy="662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🏀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1DB5C3-F822-704E-B204-BBBFBABD770C}"/>
              </a:ext>
            </a:extLst>
          </p:cNvPr>
          <p:cNvSpPr/>
          <p:nvPr/>
        </p:nvSpPr>
        <p:spPr>
          <a:xfrm>
            <a:off x="7955157" y="2852936"/>
            <a:ext cx="5865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2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</a:rPr>
              <a:t>🎾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8836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zh-CN" altLang="en-US" sz="4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恒星有多大？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B7EA9F7-E5AE-D446-8893-6C2360607489}"/>
              </a:ext>
            </a:extLst>
          </p:cNvPr>
          <p:cNvGrpSpPr/>
          <p:nvPr/>
        </p:nvGrpSpPr>
        <p:grpSpPr>
          <a:xfrm>
            <a:off x="251520" y="1259468"/>
            <a:ext cx="8435100" cy="5121860"/>
            <a:chOff x="251520" y="1259468"/>
            <a:chExt cx="8435100" cy="5121860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9DAF903-A8B9-9F43-865C-05217FCC08E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38348" y="3933056"/>
              <a:ext cx="2448272" cy="2448272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728FC5F-7261-2D46-884B-F3230A75C4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919" t="5703" r="7919" b="11240"/>
            <a:stretch/>
          </p:blipFill>
          <p:spPr>
            <a:xfrm>
              <a:off x="251520" y="1556792"/>
              <a:ext cx="4888863" cy="4824536"/>
            </a:xfrm>
            <a:prstGeom prst="rect">
              <a:avLst/>
            </a:prstGeom>
          </p:spPr>
        </p:pic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8F2704A5-D4DF-4E4C-BE0A-BFA2DCB38233}"/>
                </a:ext>
              </a:extLst>
            </p:cNvPr>
            <p:cNvCxnSpPr>
              <a:cxnSpLocks/>
            </p:cNvCxnSpPr>
            <p:nvPr/>
          </p:nvCxnSpPr>
          <p:spPr>
            <a:xfrm>
              <a:off x="683568" y="1700808"/>
              <a:ext cx="4176464" cy="0"/>
            </a:xfrm>
            <a:prstGeom prst="straightConnector1">
              <a:avLst/>
            </a:prstGeom>
            <a:ln w="50800"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BC6F69F-7CA0-A14F-A230-36AD20A7BCE3}"/>
                </a:ext>
              </a:extLst>
            </p:cNvPr>
            <p:cNvSpPr txBox="1"/>
            <p:nvPr/>
          </p:nvSpPr>
          <p:spPr>
            <a:xfrm>
              <a:off x="2051720" y="1259468"/>
              <a:ext cx="15841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000" b="1" dirty="0"/>
                <a:t>直径</a:t>
              </a:r>
              <a:r>
                <a:rPr lang="en-US" altLang="zh-CN" sz="2000" b="1" dirty="0"/>
                <a:t>24.6</a:t>
              </a:r>
              <a:r>
                <a:rPr lang="zh-CN" altLang="en-US" sz="2000" b="1" dirty="0"/>
                <a:t> </a:t>
              </a:r>
              <a:r>
                <a:rPr lang="en-US" altLang="zh-CN" sz="2000" b="1" dirty="0"/>
                <a:t>cm</a:t>
              </a:r>
              <a:endParaRPr lang="en-US" sz="2000" b="1" dirty="0"/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7A43FCEE-F175-794C-A7A2-2C6C716246FE}"/>
                </a:ext>
              </a:extLst>
            </p:cNvPr>
            <p:cNvCxnSpPr>
              <a:cxnSpLocks/>
            </p:cNvCxnSpPr>
            <p:nvPr/>
          </p:nvCxnSpPr>
          <p:spPr>
            <a:xfrm>
              <a:off x="6516216" y="3933056"/>
              <a:ext cx="1728192" cy="0"/>
            </a:xfrm>
            <a:prstGeom prst="straightConnector1">
              <a:avLst/>
            </a:prstGeom>
            <a:ln w="50800">
              <a:headEnd type="triangle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C6D616F-5722-2E41-9957-A02FABD8898C}"/>
                </a:ext>
              </a:extLst>
            </p:cNvPr>
            <p:cNvSpPr txBox="1"/>
            <p:nvPr/>
          </p:nvSpPr>
          <p:spPr>
            <a:xfrm>
              <a:off x="6516216" y="3450606"/>
              <a:ext cx="2006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000" b="1" dirty="0"/>
                <a:t>直径</a:t>
              </a:r>
              <a:r>
                <a:rPr lang="en-US" altLang="zh-CN" sz="2000" b="1" dirty="0"/>
                <a:t>6.5-6.8</a:t>
              </a:r>
              <a:r>
                <a:rPr lang="zh-CN" altLang="en-US" sz="2000" b="1" dirty="0"/>
                <a:t> </a:t>
              </a:r>
              <a:r>
                <a:rPr lang="en-US" altLang="zh-CN" sz="2000" b="1" dirty="0"/>
                <a:t>cm</a:t>
              </a:r>
              <a:endParaRPr lang="en-US" sz="2000" b="1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6906747-C4A2-234A-A458-B883F78A8F2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4038" b="64700"/>
          <a:stretch/>
        </p:blipFill>
        <p:spPr>
          <a:xfrm>
            <a:off x="0" y="1136960"/>
            <a:ext cx="9162317" cy="54694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78E872-4FAC-3B4D-BDF5-58FB89D4FDD6}"/>
              </a:ext>
            </a:extLst>
          </p:cNvPr>
          <p:cNvSpPr txBox="1"/>
          <p:nvPr/>
        </p:nvSpPr>
        <p:spPr>
          <a:xfrm>
            <a:off x="1187624" y="1264864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We know stars are large and small, but all we have from an image are point sources.</a:t>
            </a:r>
          </a:p>
        </p:txBody>
      </p:sp>
    </p:spTree>
    <p:extLst>
      <p:ext uri="{BB962C8B-B14F-4D97-AF65-F5344CB8AC3E}">
        <p14:creationId xmlns:p14="http://schemas.microsoft.com/office/powerpoint/2010/main" val="58025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pPr marL="0" indent="0">
              <a:buNone/>
            </a:pP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是什么？星震现象和观测手段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星震的物理图像和激发机制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面相的核心科学问题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类太阳振动的观测特征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类太阳振动的一般研究流程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6362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4BF73C4-1BA0-1C43-9919-5B0569D05C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09" y="-388"/>
            <a:ext cx="9144000" cy="6858000"/>
          </a:xfrm>
          <a:prstGeom prst="rect">
            <a:avLst/>
          </a:prstGeom>
        </p:spPr>
      </p:pic>
      <p:sp>
        <p:nvSpPr>
          <p:cNvPr id="5" name="TextShape 1">
            <a:extLst>
              <a:ext uri="{FF2B5EF4-FFF2-40B4-BE49-F238E27FC236}">
                <a16:creationId xmlns:a16="http://schemas.microsoft.com/office/drawing/2014/main" id="{18A3B239-15A4-7B4C-A730-4525F93AD339}"/>
              </a:ext>
            </a:extLst>
          </p:cNvPr>
          <p:cNvSpPr txBox="1"/>
          <p:nvPr/>
        </p:nvSpPr>
        <p:spPr>
          <a:xfrm>
            <a:off x="457380" y="-5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zh-CN" altLang="en-US" sz="40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星震学</a:t>
            </a:r>
            <a:endParaRPr lang="zh-CN" sz="4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2053D0-7010-754A-A6E7-8857A2979A65}"/>
              </a:ext>
            </a:extLst>
          </p:cNvPr>
          <p:cNvSpPr txBox="1"/>
          <p:nvPr/>
        </p:nvSpPr>
        <p:spPr>
          <a:xfrm>
            <a:off x="683568" y="3212976"/>
            <a:ext cx="7344816" cy="3034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/>
              <a:t>恒星由等离子体组成，等离子体的诸多物理特征（热力学、流体力学）与理想气体近似。</a:t>
            </a:r>
            <a:endParaRPr lang="en-GB" altLang="zh-CN" sz="2800" b="1" dirty="0"/>
          </a:p>
          <a:p>
            <a:pPr algn="ctr"/>
            <a:endParaRPr lang="en-US" sz="2800" b="1" dirty="0"/>
          </a:p>
          <a:p>
            <a:pPr algn="ctr"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空气可以振动，那么恒星就可以振动，且其振动的最常规形式即是声波</a:t>
            </a:r>
            <a:r>
              <a:rPr lang="zh-CN" altLang="en-US" sz="2800" b="1" dirty="0"/>
              <a:t>。</a:t>
            </a:r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346C20-8AD9-AD46-92DE-AC67633B30B7}"/>
              </a:ext>
            </a:extLst>
          </p:cNvPr>
          <p:cNvSpPr txBox="1"/>
          <p:nvPr/>
        </p:nvSpPr>
        <p:spPr>
          <a:xfrm>
            <a:off x="827584" y="1136960"/>
            <a:ext cx="68407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Asteroseismology</a:t>
            </a:r>
            <a:endParaRPr lang="en-GB" sz="2800" b="1" dirty="0"/>
          </a:p>
          <a:p>
            <a:endParaRPr lang="en-GB" altLang="zh-CN" sz="2800" b="1" dirty="0"/>
          </a:p>
          <a:p>
            <a:r>
              <a:rPr lang="en-GB" altLang="zh-CN" sz="2800" b="1" dirty="0" err="1"/>
              <a:t>Astero</a:t>
            </a:r>
            <a:r>
              <a:rPr lang="zh-CN" altLang="en-US" sz="2800" b="1" dirty="0"/>
              <a:t>：</a:t>
            </a:r>
            <a:r>
              <a:rPr lang="zh-CN" altLang="en-GB" sz="2800" b="1" dirty="0"/>
              <a:t>希腊语</a:t>
            </a:r>
            <a:r>
              <a:rPr lang="zh-CN" altLang="en-US" sz="2800" b="1" dirty="0"/>
              <a:t>的星星</a:t>
            </a:r>
            <a:r>
              <a:rPr lang="en-GB" altLang="zh-CN" sz="2800" b="1" dirty="0"/>
              <a:t>(Star)</a:t>
            </a:r>
          </a:p>
          <a:p>
            <a:r>
              <a:rPr lang="en-GB" sz="2800" b="1" dirty="0"/>
              <a:t>Seismology: </a:t>
            </a:r>
            <a:r>
              <a:rPr lang="zh-CN" altLang="en-GB" sz="2800" b="1" dirty="0"/>
              <a:t>地震</a:t>
            </a:r>
            <a:r>
              <a:rPr lang="zh-CN" altLang="en-US" sz="2800" b="1" dirty="0"/>
              <a:t>学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45225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1C036-4266-3B4D-9338-FC48CFD86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38" y="23142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观测上首次找到恒星振动是</a:t>
            </a:r>
            <a:br>
              <a:rPr lang="en-GB" altLang="zh-CN" dirty="0"/>
            </a:br>
            <a:r>
              <a:rPr lang="en-US" altLang="zh-CN" dirty="0"/>
              <a:t>“Sun</a:t>
            </a:r>
            <a:r>
              <a:rPr lang="zh-CN" altLang="en-US" dirty="0"/>
              <a:t> </a:t>
            </a:r>
            <a:r>
              <a:rPr lang="en-US" altLang="zh-CN" dirty="0"/>
              <a:t>Quake”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1960s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F18C0B-8F6D-064A-9B57-59C8B3D161A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04" y="1417638"/>
            <a:ext cx="2800352" cy="2800352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0D54741-BDE5-4B88-7CF5-38CA182C25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62" y="1268760"/>
            <a:ext cx="8425275" cy="4920704"/>
          </a:xfrm>
          <a:prstGeom prst="rect">
            <a:avLst/>
          </a:prstGeom>
        </p:spPr>
      </p:pic>
      <p:pic>
        <p:nvPicPr>
          <p:cNvPr id="6" name="Picture 5" descr="Shape, background pattern, circle&#10;&#10;Description automatically generated">
            <a:extLst>
              <a:ext uri="{FF2B5EF4-FFF2-40B4-BE49-F238E27FC236}">
                <a16:creationId xmlns:a16="http://schemas.microsoft.com/office/drawing/2014/main" id="{424FBA9B-0955-A369-EBD7-2BB708257A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741268"/>
            <a:ext cx="48133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81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恒星振动在过去几十年的快速发展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Content Placeholder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1BC3384-3EA0-393C-4130-81FD1DDCDB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89" y="1600200"/>
            <a:ext cx="8116221" cy="4525963"/>
          </a:xfrm>
        </p:spPr>
      </p:pic>
    </p:spTree>
    <p:extLst>
      <p:ext uri="{BB962C8B-B14F-4D97-AF65-F5344CB8AC3E}">
        <p14:creationId xmlns:p14="http://schemas.microsoft.com/office/powerpoint/2010/main" val="939992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A1C473-03EB-96B5-5D9D-7F45238B16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7" y="842033"/>
            <a:ext cx="5983123" cy="5822502"/>
          </a:xfrm>
          <a:prstGeom prst="rect">
            <a:avLst/>
          </a:prstGeom>
        </p:spPr>
      </p:pic>
      <p:sp>
        <p:nvSpPr>
          <p:cNvPr id="146" name="TextShape 1"/>
          <p:cNvSpPr txBox="1"/>
          <p:nvPr/>
        </p:nvSpPr>
        <p:spPr>
          <a:xfrm>
            <a:off x="261556" y="0"/>
            <a:ext cx="8229240" cy="9712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STZhongsong" panose="02010600040101010101" pitchFamily="2" charset="-122"/>
                <a:ea typeface="STZhongsong" panose="02010600040101010101" pitchFamily="2" charset="-122"/>
                <a:cs typeface="+mj-cs"/>
              </a:rPr>
              <a:t>星震现象覆盖整个</a:t>
            </a:r>
            <a:r>
              <a:rPr lang="en-US" altLang="zh-CN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STZhongsong" panose="02010600040101010101" pitchFamily="2" charset="-122"/>
                <a:ea typeface="STZhongsong" panose="02010600040101010101" pitchFamily="2" charset="-122"/>
                <a:cs typeface="+mj-cs"/>
              </a:rPr>
              <a:t>HR</a:t>
            </a: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STZhongsong" panose="02010600040101010101" pitchFamily="2" charset="-122"/>
                <a:ea typeface="STZhongsong" panose="02010600040101010101" pitchFamily="2" charset="-122"/>
                <a:cs typeface="+mj-cs"/>
              </a:rPr>
              <a:t>图</a:t>
            </a:r>
          </a:p>
        </p:txBody>
      </p:sp>
      <p:sp>
        <p:nvSpPr>
          <p:cNvPr id="5" name="矩形 4"/>
          <p:cNvSpPr/>
          <p:nvPr/>
        </p:nvSpPr>
        <p:spPr>
          <a:xfrm>
            <a:off x="5838383" y="5030611"/>
            <a:ext cx="2857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Regions in the HR diagram where oscillating stars are observed. (By J. Christensen-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Dalsgaard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  <a:endParaRPr lang="zh-CN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0497CB15-993B-278D-E22B-B1D0361C27C8}"/>
              </a:ext>
            </a:extLst>
          </p:cNvPr>
          <p:cNvSpPr/>
          <p:nvPr/>
        </p:nvSpPr>
        <p:spPr>
          <a:xfrm>
            <a:off x="5787750" y="1932856"/>
            <a:ext cx="2958787" cy="2736304"/>
          </a:xfrm>
          <a:prstGeom prst="wedgeRoundRectCallout">
            <a:avLst>
              <a:gd name="adj1" fmla="val -97507"/>
              <a:gd name="adj2" fmla="val 27563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000" dirty="0" err="1"/>
              <a:t>红巨星的类太阳振动</a:t>
            </a:r>
            <a:r>
              <a:rPr lang="zh-CN" altLang="en-US" sz="2000" dirty="0"/>
              <a:t> </a:t>
            </a:r>
            <a:r>
              <a:rPr lang="en-US" sz="2000" dirty="0"/>
              <a:t>(</a:t>
            </a:r>
            <a:r>
              <a:rPr lang="en-US" altLang="zh-CN" sz="2000" dirty="0"/>
              <a:t>1</a:t>
            </a:r>
            <a:r>
              <a:rPr lang="zh-CN" altLang="en-US" sz="2000" dirty="0"/>
              <a:t> </a:t>
            </a:r>
            <a:r>
              <a:rPr lang="en-US" altLang="zh-CN" sz="2000" dirty="0"/>
              <a:t>--</a:t>
            </a:r>
            <a:r>
              <a:rPr lang="zh-CN" altLang="en-US" sz="2000" dirty="0"/>
              <a:t> </a:t>
            </a:r>
            <a:r>
              <a:rPr lang="en-US" altLang="zh-CN" sz="2000" dirty="0"/>
              <a:t>5</a:t>
            </a:r>
            <a:r>
              <a:rPr lang="en-US" sz="2000" dirty="0"/>
              <a:t>M</a:t>
            </a:r>
            <a:r>
              <a:rPr lang="en-US" sz="2000" baseline="-25000" dirty="0"/>
              <a:t>☉</a:t>
            </a:r>
            <a:r>
              <a:rPr lang="en-US" sz="2000" dirty="0"/>
              <a:t>)</a:t>
            </a:r>
          </a:p>
          <a:p>
            <a:r>
              <a:rPr lang="zh-CN" altLang="en-US" sz="2000" dirty="0"/>
              <a:t> </a:t>
            </a:r>
            <a:endParaRPr lang="en-GB" altLang="zh-CN" sz="2000" dirty="0"/>
          </a:p>
          <a:p>
            <a:r>
              <a:rPr lang="zh-CN" altLang="en-US" sz="2000" dirty="0"/>
              <a:t>振幅范围</a:t>
            </a:r>
            <a:r>
              <a:rPr lang="en-US" altLang="zh-CN" sz="2000" dirty="0"/>
              <a:t>:</a:t>
            </a:r>
            <a:r>
              <a:rPr lang="zh-CN" altLang="en-US" sz="2000" dirty="0"/>
              <a:t> </a:t>
            </a:r>
            <a:endParaRPr lang="en-GB" altLang="zh-CN" sz="2000" dirty="0"/>
          </a:p>
          <a:p>
            <a:r>
              <a:rPr lang="en-US" altLang="zh-CN" sz="2000" dirty="0"/>
              <a:t>1ppm</a:t>
            </a:r>
            <a:r>
              <a:rPr lang="zh-CN" altLang="en-US" sz="2000" dirty="0"/>
              <a:t> </a:t>
            </a:r>
            <a:r>
              <a:rPr lang="en-US" altLang="zh-CN" sz="2000" dirty="0"/>
              <a:t>–</a:t>
            </a:r>
            <a:r>
              <a:rPr lang="zh-CN" altLang="en-US" sz="2000" dirty="0"/>
              <a:t> </a:t>
            </a:r>
            <a:r>
              <a:rPr lang="en-US" altLang="zh-CN" sz="2000" dirty="0"/>
              <a:t>10000ppm</a:t>
            </a:r>
          </a:p>
          <a:p>
            <a:endParaRPr lang="en-US" sz="2000" dirty="0"/>
          </a:p>
          <a:p>
            <a:r>
              <a:rPr lang="en-US" sz="2000" dirty="0" err="1"/>
              <a:t>振动频率</a:t>
            </a:r>
            <a:r>
              <a:rPr lang="zh-CN" altLang="en-US" sz="2000" dirty="0"/>
              <a:t>：</a:t>
            </a:r>
            <a:r>
              <a:rPr lang="en-US" altLang="zh-CN" sz="2000" dirty="0"/>
              <a:t>&lt;500microHz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80455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1619672" y="270327"/>
            <a:ext cx="6087175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CN" altLang="da-DK" sz="3600" dirty="0">
                <a:cs typeface="Arial" charset="0"/>
              </a:rPr>
              <a:t>恒星</a:t>
            </a:r>
            <a:r>
              <a:rPr lang="zh-CN" altLang="en-US" sz="3600" dirty="0">
                <a:cs typeface="Arial" charset="0"/>
              </a:rPr>
              <a:t>振动的最基本形态：</a:t>
            </a:r>
            <a:endParaRPr lang="en-GB" altLang="zh-CN" sz="3600" dirty="0">
              <a:cs typeface="Arial" charset="0"/>
            </a:endParaRPr>
          </a:p>
          <a:p>
            <a:pPr algn="ctr"/>
            <a:r>
              <a:rPr lang="zh-CN" altLang="en-US" sz="3600" dirty="0">
                <a:cs typeface="Arial" charset="0"/>
              </a:rPr>
              <a:t>球对称的</a:t>
            </a:r>
            <a:r>
              <a:rPr lang="zh-CN" altLang="en-GB" sz="3600" dirty="0">
                <a:cs typeface="Arial" charset="0"/>
              </a:rPr>
              <a:t>径向</a:t>
            </a:r>
            <a:r>
              <a:rPr lang="zh-CN" altLang="en-US" sz="3600" dirty="0">
                <a:cs typeface="Arial" charset="0"/>
              </a:rPr>
              <a:t>振动</a:t>
            </a:r>
            <a:endParaRPr lang="en-GB" altLang="zh-CN" sz="3600" dirty="0">
              <a:cs typeface="Arial" charset="0"/>
            </a:endParaRPr>
          </a:p>
          <a:p>
            <a:pPr algn="ctr"/>
            <a:r>
              <a:rPr lang="en-GB" altLang="zh-CN" sz="3600" dirty="0">
                <a:cs typeface="Arial" charset="0"/>
              </a:rPr>
              <a:t>(</a:t>
            </a:r>
            <a:r>
              <a:rPr lang="da-DK" sz="3600" dirty="0">
                <a:cs typeface="Arial" charset="0"/>
              </a:rPr>
              <a:t>Radial Modes,</a:t>
            </a:r>
            <a:r>
              <a:rPr lang="en-US" altLang="zh-CN" sz="3600" dirty="0">
                <a:solidFill>
                  <a:srgbClr val="FF0000"/>
                </a:solidFill>
                <a:cs typeface="Arial" charset="0"/>
              </a:rPr>
              <a:t>Breathing)</a:t>
            </a:r>
            <a:endParaRPr lang="da-DK" sz="3600" dirty="0">
              <a:solidFill>
                <a:srgbClr val="FF0000"/>
              </a:solidFill>
              <a:cs typeface="Arial" charset="0"/>
            </a:endParaRPr>
          </a:p>
        </p:txBody>
      </p:sp>
      <p:pic>
        <p:nvPicPr>
          <p:cNvPr id="8195" name="Picture 3" descr="AF-Cy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0" y="2808312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4143372" y="2308222"/>
            <a:ext cx="65915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ℓ=0</a:t>
            </a:r>
          </a:p>
        </p:txBody>
      </p:sp>
    </p:spTree>
    <p:extLst>
      <p:ext uri="{BB962C8B-B14F-4D97-AF65-F5344CB8AC3E}">
        <p14:creationId xmlns:p14="http://schemas.microsoft.com/office/powerpoint/2010/main" val="181080011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5154" name="Picture 2" descr="l1m0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710879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729278" y="1990799"/>
            <a:ext cx="17091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ℓ=1 (dipole)</a:t>
            </a:r>
          </a:p>
        </p:txBody>
      </p:sp>
      <p:pic>
        <p:nvPicPr>
          <p:cNvPr id="945158" name="Picture 6" descr="l2m1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2681064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3505200" y="1990799"/>
            <a:ext cx="24016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ℓ= 2 (</a:t>
            </a:r>
            <a:r>
              <a:rPr lang="en-US" sz="2400" dirty="0" err="1">
                <a:solidFill>
                  <a:schemeClr val="accent2"/>
                </a:solidFill>
                <a:latin typeface="Times New Roman" pitchFamily="18" charset="0"/>
              </a:rPr>
              <a:t>quadrupole</a:t>
            </a:r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)</a:t>
            </a:r>
          </a:p>
        </p:txBody>
      </p:sp>
      <p:pic>
        <p:nvPicPr>
          <p:cNvPr id="945161" name="Picture 9" descr="l3m2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0" y="2582639"/>
            <a:ext cx="2841625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6324600" y="1995264"/>
            <a:ext cx="207620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ℓ= 3 (</a:t>
            </a:r>
            <a:r>
              <a:rPr lang="en-US" sz="2400" dirty="0" err="1">
                <a:solidFill>
                  <a:schemeClr val="accent2"/>
                </a:solidFill>
                <a:latin typeface="Times New Roman" pitchFamily="18" charset="0"/>
              </a:rPr>
              <a:t>octupole</a:t>
            </a:r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</a:rPr>
              <a:t>)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1113978" y="399973"/>
            <a:ext cx="72868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3600" dirty="0">
                <a:cs typeface="Arial" charset="0"/>
              </a:rPr>
              <a:t>非</a:t>
            </a:r>
            <a:r>
              <a:rPr lang="zh-CN" altLang="en-GB" sz="3600" dirty="0">
                <a:cs typeface="Arial" charset="0"/>
              </a:rPr>
              <a:t>径向</a:t>
            </a:r>
            <a:r>
              <a:rPr lang="zh-CN" altLang="en-US" sz="3600" dirty="0">
                <a:cs typeface="Arial" charset="0"/>
              </a:rPr>
              <a:t>振动</a:t>
            </a:r>
            <a:endParaRPr lang="en-GB" altLang="zh-CN" sz="3600" dirty="0">
              <a:cs typeface="Arial" charset="0"/>
            </a:endParaRPr>
          </a:p>
          <a:p>
            <a:pPr algn="ctr"/>
            <a:r>
              <a:rPr lang="da-DK" sz="3600" dirty="0">
                <a:cs typeface="Arial" charset="0"/>
              </a:rPr>
              <a:t>(Non</a:t>
            </a:r>
            <a:r>
              <a:rPr lang="zh-CN" altLang="en-US" sz="3600" dirty="0">
                <a:cs typeface="Arial" charset="0"/>
              </a:rPr>
              <a:t> </a:t>
            </a:r>
            <a:r>
              <a:rPr lang="en-GB" altLang="zh-CN" sz="3600" dirty="0">
                <a:cs typeface="Arial" charset="0"/>
              </a:rPr>
              <a:t>radial </a:t>
            </a:r>
            <a:r>
              <a:rPr lang="da-DK" sz="3600" dirty="0">
                <a:cs typeface="Arial" charset="0"/>
              </a:rPr>
              <a:t>Modes</a:t>
            </a:r>
            <a:r>
              <a:rPr lang="en-GB" sz="3600" dirty="0">
                <a:cs typeface="Arial" charset="0"/>
              </a:rPr>
              <a:t>,</a:t>
            </a:r>
            <a:r>
              <a:rPr lang="en-US" sz="3600" dirty="0">
                <a:cs typeface="Arial" charset="0"/>
              </a:rPr>
              <a:t> </a:t>
            </a:r>
            <a:r>
              <a:rPr lang="en-US" altLang="zh-CN" sz="3600" dirty="0">
                <a:solidFill>
                  <a:srgbClr val="FF0000"/>
                </a:solidFill>
                <a:cs typeface="Arial" charset="0"/>
              </a:rPr>
              <a:t>Dancing)</a:t>
            </a:r>
            <a:endParaRPr lang="da-DK" sz="3600" dirty="0">
              <a:solidFill>
                <a:srgbClr val="FF0000"/>
              </a:solidFill>
              <a:cs typeface="Arial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981200" y="5466710"/>
            <a:ext cx="52578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600" dirty="0"/>
              <a:t>http://www.physics.usyd.edu.au/~bedding/animations/</a:t>
            </a:r>
          </a:p>
        </p:txBody>
      </p:sp>
    </p:spTree>
    <p:extLst>
      <p:ext uri="{BB962C8B-B14F-4D97-AF65-F5344CB8AC3E}">
        <p14:creationId xmlns:p14="http://schemas.microsoft.com/office/powerpoint/2010/main" val="28582015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928583" y="136175"/>
            <a:ext cx="72868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3600" dirty="0">
                <a:solidFill>
                  <a:schemeClr val="tx1">
                    <a:lumMod val="95000"/>
                    <a:lumOff val="5000"/>
                  </a:schemeClr>
                </a:solidFill>
                <a:cs typeface="Arial" charset="0"/>
              </a:rPr>
              <a:t>由于高阶振动</a:t>
            </a:r>
            <a:endParaRPr lang="en-GB" altLang="zh-CN" sz="3600" dirty="0">
              <a:solidFill>
                <a:schemeClr val="tx1">
                  <a:lumMod val="95000"/>
                  <a:lumOff val="5000"/>
                </a:schemeClr>
              </a:solidFill>
              <a:cs typeface="Arial" charset="0"/>
            </a:endParaRPr>
          </a:p>
          <a:p>
            <a:pPr algn="ctr"/>
            <a:r>
              <a:rPr lang="zh-CN" altLang="en-US" sz="3600" dirty="0">
                <a:solidFill>
                  <a:schemeClr val="tx1">
                    <a:lumMod val="95000"/>
                    <a:lumOff val="5000"/>
                  </a:schemeClr>
                </a:solidFill>
                <a:cs typeface="Arial" charset="0"/>
              </a:rPr>
              <a:t>平均后互相抵消很难观测</a:t>
            </a:r>
            <a:endParaRPr lang="da-DK" sz="3600" dirty="0">
              <a:solidFill>
                <a:schemeClr val="tx1">
                  <a:lumMod val="95000"/>
                  <a:lumOff val="5000"/>
                </a:schemeClr>
              </a:solidFill>
              <a:cs typeface="Arial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411759" y="6377167"/>
            <a:ext cx="4320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hlinkClick r:id="rId3"/>
              </a:rPr>
              <a:t>Diago Nebot</a:t>
            </a:r>
            <a:r>
              <a:rPr lang="zh-CN" altLang="en-US" u="sng" dirty="0"/>
              <a:t> </a:t>
            </a:r>
            <a:r>
              <a:rPr lang="en-US" altLang="zh-CN" u="sng" dirty="0"/>
              <a:t>&amp;</a:t>
            </a:r>
            <a:r>
              <a:rPr lang="en-GB" dirty="0"/>
              <a:t> </a:t>
            </a:r>
            <a:r>
              <a:rPr lang="en-GB" u="sng" dirty="0">
                <a:hlinkClick r:id="rId4"/>
              </a:rPr>
              <a:t>Pascual-Ezama David</a:t>
            </a:r>
            <a:r>
              <a:rPr lang="en-GB" u="sng" dirty="0"/>
              <a:t>,</a:t>
            </a:r>
            <a:r>
              <a:rPr lang="en-US" u="sng" dirty="0"/>
              <a:t> </a:t>
            </a:r>
            <a:r>
              <a:rPr lang="en-US" altLang="zh-CN" u="sng" dirty="0"/>
              <a:t>2010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BEA778-9259-B14F-B273-3B1D6E486D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3648" y="1356873"/>
            <a:ext cx="57404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794072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6C60F-EAF6-CE40-9448-8E224EDB4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星震学与日震学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BF3F80-71E8-1A43-A516-B61707F94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7866" y="1682750"/>
            <a:ext cx="3810000" cy="3492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3C18B3-2EDB-0C4A-A393-6FABAF430BC5}"/>
              </a:ext>
            </a:extLst>
          </p:cNvPr>
          <p:cNvSpPr txBox="1"/>
          <p:nvPr/>
        </p:nvSpPr>
        <p:spPr>
          <a:xfrm>
            <a:off x="4955498" y="5417550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日震学可以对太阳全局</a:t>
            </a:r>
            <a:endParaRPr lang="en-GB" altLang="zh-CN" sz="2400" dirty="0"/>
          </a:p>
          <a:p>
            <a:r>
              <a:rPr lang="en-GB" altLang="zh-CN" sz="2400" dirty="0"/>
              <a:t>(Global)</a:t>
            </a:r>
            <a:r>
              <a:rPr lang="zh-CN" altLang="en-US" sz="2400" dirty="0"/>
              <a:t>和局地</a:t>
            </a:r>
            <a:r>
              <a:rPr lang="en-GB" altLang="zh-CN" sz="2400" dirty="0"/>
              <a:t>(Local)</a:t>
            </a:r>
            <a:r>
              <a:rPr lang="zh-CN" altLang="en-US" sz="2400" dirty="0"/>
              <a:t>的观测和研究</a:t>
            </a:r>
            <a:endParaRPr lang="en-US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8E7A27-9829-4446-B0F1-35A3DC7959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880519"/>
            <a:ext cx="787400" cy="838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E5B2F5-2056-074A-9FDC-E0FF0361D29B}"/>
              </a:ext>
            </a:extLst>
          </p:cNvPr>
          <p:cNvSpPr txBox="1"/>
          <p:nvPr/>
        </p:nvSpPr>
        <p:spPr>
          <a:xfrm>
            <a:off x="483269" y="4221088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GB" sz="2400" dirty="0"/>
              <a:t>星震学</a:t>
            </a:r>
            <a:r>
              <a:rPr lang="zh-CN" altLang="en-US" sz="2400" dirty="0"/>
              <a:t>面向点源，只能进行全局振动的分析</a:t>
            </a:r>
            <a:endParaRPr lang="en-GB" altLang="zh-CN" sz="2400" dirty="0"/>
          </a:p>
          <a:p>
            <a:r>
              <a:rPr lang="en-GB" sz="2400" dirty="0"/>
              <a:t>(Global seismology)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72461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5611B-5723-E44B-9371-F3B701FE5F6C}"/>
              </a:ext>
            </a:extLst>
          </p:cNvPr>
          <p:cNvSpPr txBox="1">
            <a:spLocks/>
          </p:cNvSpPr>
          <p:nvPr/>
        </p:nvSpPr>
        <p:spPr>
          <a:xfrm>
            <a:off x="323528" y="54868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Arial" charset="0"/>
              </a:rPr>
              <a:t>恒星振动的观测手段</a:t>
            </a:r>
            <a:endParaRPr lang="en-GB" altLang="zh-CN" sz="40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+mn-ea"/>
              <a:cs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1F7598-8F65-6445-8038-CC7258421DFC}"/>
              </a:ext>
            </a:extLst>
          </p:cNvPr>
          <p:cNvSpPr txBox="1"/>
          <p:nvPr/>
        </p:nvSpPr>
        <p:spPr>
          <a:xfrm>
            <a:off x="1115616" y="1772816"/>
            <a:ext cx="72008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光谱：获得时域视向速度曲线</a:t>
            </a:r>
            <a:endParaRPr lang="en-GB" altLang="zh-CN" sz="3200" dirty="0"/>
          </a:p>
          <a:p>
            <a:endParaRPr lang="en-GB" altLang="zh-CN" dirty="0"/>
          </a:p>
          <a:p>
            <a:endParaRPr lang="en-GB" altLang="zh-CN" dirty="0"/>
          </a:p>
          <a:p>
            <a:endParaRPr lang="en-GB" altLang="zh-CN" dirty="0"/>
          </a:p>
          <a:p>
            <a:r>
              <a:rPr lang="zh-CN" altLang="en-US" sz="3200" dirty="0"/>
              <a:t>测光：获得时域光变曲线</a:t>
            </a:r>
            <a:endParaRPr lang="en-GB" altLang="zh-CN" sz="3200" dirty="0"/>
          </a:p>
        </p:txBody>
      </p:sp>
    </p:spTree>
    <p:extLst>
      <p:ext uri="{BB962C8B-B14F-4D97-AF65-F5344CB8AC3E}">
        <p14:creationId xmlns:p14="http://schemas.microsoft.com/office/powerpoint/2010/main" val="2901193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99EC55C-C600-3746-A7CC-C9A942041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567636"/>
            <a:ext cx="5616624" cy="445365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1A3CC9F-0218-F34D-AE00-A8259715F15D}"/>
              </a:ext>
            </a:extLst>
          </p:cNvPr>
          <p:cNvSpPr/>
          <p:nvPr/>
        </p:nvSpPr>
        <p:spPr>
          <a:xfrm>
            <a:off x="899592" y="602128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11111"/>
                </a:solidFill>
                <a:latin typeface="Roboto"/>
              </a:rPr>
              <a:t>Asteroseismology of </a:t>
            </a:r>
            <a:r>
              <a:rPr lang="en-GB" dirty="0" err="1">
                <a:solidFill>
                  <a:srgbClr val="111111"/>
                </a:solidFill>
                <a:latin typeface="Roboto"/>
              </a:rPr>
              <a:t>τ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 Boo: a linear fit was subtracted from the original HARPS-N data after the detrending from the planetary and binary orbits. </a:t>
            </a:r>
            <a:endParaRPr lang="en-GB" b="0" i="0" u="none" strike="noStrike" dirty="0">
              <a:solidFill>
                <a:srgbClr val="111111"/>
              </a:solidFill>
              <a:effectLst/>
              <a:latin typeface="Robot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FEF24FA-E7EF-1446-BB2E-4F6ADD3B942C}"/>
              </a:ext>
            </a:extLst>
          </p:cNvPr>
          <p:cNvSpPr txBox="1">
            <a:spLocks/>
          </p:cNvSpPr>
          <p:nvPr/>
        </p:nvSpPr>
        <p:spPr>
          <a:xfrm>
            <a:off x="323528" y="190381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Arial" charset="0"/>
              </a:rPr>
              <a:t>光谱的视向速度曲线</a:t>
            </a:r>
            <a:endParaRPr lang="en-GB" altLang="zh-CN" sz="40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+mn-ea"/>
              <a:cs typeface="Arial" charset="0"/>
            </a:endParaRPr>
          </a:p>
          <a:p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地面望远镜</a:t>
            </a:r>
            <a:r>
              <a:rPr lang="en-US" altLang="zh-CN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—</a:t>
            </a:r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亮星</a:t>
            </a:r>
            <a:r>
              <a:rPr lang="en-US" altLang="zh-CN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—</a:t>
            </a:r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大振幅</a:t>
            </a:r>
            <a:endParaRPr lang="en-GB" altLang="zh-CN" sz="3200" dirty="0">
              <a:solidFill>
                <a:srgbClr val="0070C0"/>
              </a:solidFill>
              <a:latin typeface="+mn-lt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4544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1A3CC9F-0218-F34D-AE00-A8259715F15D}"/>
              </a:ext>
            </a:extLst>
          </p:cNvPr>
          <p:cNvSpPr/>
          <p:nvPr/>
        </p:nvSpPr>
        <p:spPr>
          <a:xfrm>
            <a:off x="490942" y="5445225"/>
            <a:ext cx="86409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 (Top panel) A portion of the power spectrum of the radial velocity of eta Boo. The frequencies identified as p-modes by </a:t>
            </a:r>
            <a:r>
              <a:rPr lang="en-GB" dirty="0" err="1"/>
              <a:t>Kjeldsen</a:t>
            </a:r>
            <a:r>
              <a:rPr lang="en-GB" dirty="0"/>
              <a:t> </a:t>
            </a:r>
            <a:r>
              <a:rPr lang="en-GB" i="1" dirty="0"/>
              <a:t>et al.</a:t>
            </a:r>
            <a:r>
              <a:rPr lang="en-GB" dirty="0"/>
              <a:t> are indicated with vertical dashed lines. (Bottom panel) The same spectrum, with </a:t>
            </a:r>
            <a:r>
              <a:rPr lang="en-GB" dirty="0" err="1"/>
              <a:t>Kjeldsen</a:t>
            </a:r>
            <a:r>
              <a:rPr lang="en-GB" dirty="0"/>
              <a:t> </a:t>
            </a:r>
            <a:r>
              <a:rPr lang="en-GB" i="1" dirty="0"/>
              <a:t>et al.</a:t>
            </a:r>
            <a:r>
              <a:rPr lang="en-GB" dirty="0"/>
              <a:t>'s frequencies, after application of a CLEAN algorithm in an attempt to remove the effects of the window function of the observations.</a:t>
            </a:r>
            <a:endParaRPr lang="en-GB" b="0" i="0" u="none" strike="noStrike" dirty="0">
              <a:solidFill>
                <a:srgbClr val="111111"/>
              </a:solidFill>
              <a:effectLst/>
              <a:latin typeface="Robot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FEF24FA-E7EF-1446-BB2E-4F6ADD3B942C}"/>
              </a:ext>
            </a:extLst>
          </p:cNvPr>
          <p:cNvSpPr txBox="1">
            <a:spLocks/>
          </p:cNvSpPr>
          <p:nvPr/>
        </p:nvSpPr>
        <p:spPr>
          <a:xfrm>
            <a:off x="323528" y="190380"/>
            <a:ext cx="8229600" cy="12223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地面望远镜数据的难题</a:t>
            </a:r>
            <a:endParaRPr lang="en-GB" altLang="zh-CN" sz="3200" dirty="0">
              <a:solidFill>
                <a:srgbClr val="0070C0"/>
              </a:solidFill>
              <a:latin typeface="+mn-lt"/>
              <a:ea typeface="+mn-ea"/>
              <a:cs typeface="Arial" charset="0"/>
            </a:endParaRPr>
          </a:p>
          <a:p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大气湍动</a:t>
            </a:r>
            <a:r>
              <a:rPr lang="en-US" altLang="zh-CN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—Window</a:t>
            </a:r>
            <a:r>
              <a:rPr lang="zh-CN" altLang="en-US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 </a:t>
            </a:r>
            <a:r>
              <a:rPr lang="en-US" altLang="zh-CN" sz="3200" dirty="0">
                <a:solidFill>
                  <a:srgbClr val="0070C0"/>
                </a:solidFill>
                <a:latin typeface="+mn-lt"/>
                <a:ea typeface="+mn-ea"/>
                <a:cs typeface="Arial" charset="0"/>
              </a:rPr>
              <a:t>Function</a:t>
            </a:r>
            <a:endParaRPr lang="en-GB" altLang="zh-CN" sz="3200" dirty="0">
              <a:solidFill>
                <a:srgbClr val="0070C0"/>
              </a:solidFill>
              <a:latin typeface="+mn-lt"/>
              <a:ea typeface="+mn-ea"/>
              <a:cs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FDCAE3-89E1-D84E-A33A-EA61C02BE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1448780"/>
            <a:ext cx="5101219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317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FEF24FA-E7EF-1446-BB2E-4F6ADD3B942C}"/>
              </a:ext>
            </a:extLst>
          </p:cNvPr>
          <p:cNvSpPr txBox="1">
            <a:spLocks/>
          </p:cNvSpPr>
          <p:nvPr/>
        </p:nvSpPr>
        <p:spPr>
          <a:xfrm>
            <a:off x="323528" y="190381"/>
            <a:ext cx="8229600" cy="71834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200" dirty="0">
                <a:latin typeface="+mn-lt"/>
                <a:ea typeface="+mn-ea"/>
                <a:cs typeface="Arial" charset="0"/>
              </a:rPr>
              <a:t>地面望远镜数据时代：星震数据稀有</a:t>
            </a:r>
            <a:endParaRPr lang="en-GB" altLang="zh-CN" sz="3200" dirty="0">
              <a:latin typeface="+mn-lt"/>
              <a:ea typeface="+mn-ea"/>
              <a:cs typeface="Arial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180CA4-B332-F149-B0A4-8305A7299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920085"/>
            <a:ext cx="5328592" cy="53399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50DCFD-EDEE-0A41-9B24-052DF82141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5" t="4816"/>
          <a:stretch/>
        </p:blipFill>
        <p:spPr>
          <a:xfrm>
            <a:off x="5292080" y="4448477"/>
            <a:ext cx="3226449" cy="157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7913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0F26-964D-51F7-F82E-CC44603E0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81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>
                <a:cs typeface="Arial" charset="0"/>
              </a:rPr>
              <a:t>空间望远镜数据时代：</a:t>
            </a:r>
            <a:br>
              <a:rPr lang="en-GB" altLang="zh-CN" dirty="0">
                <a:cs typeface="Arial" charset="0"/>
              </a:rPr>
            </a:br>
            <a:r>
              <a:rPr lang="zh-CN" altLang="en-US" dirty="0">
                <a:cs typeface="Arial" charset="0"/>
              </a:rPr>
              <a:t>测光数据与星震数据大爆炸</a:t>
            </a:r>
            <a:br>
              <a:rPr lang="en-GB" altLang="zh-CN" dirty="0">
                <a:cs typeface="Arial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4ADB7-F175-6B46-331F-763C8084F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013176"/>
            <a:ext cx="8229600" cy="1871291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没有大气干扰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没有光污染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没有白天黑夜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更清晰的恒星图像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没有坏天气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Picture 4" descr="A satellite in space&#10;&#10;Description automatically generated with medium confidence">
            <a:extLst>
              <a:ext uri="{FF2B5EF4-FFF2-40B4-BE49-F238E27FC236}">
                <a16:creationId xmlns:a16="http://schemas.microsoft.com/office/drawing/2014/main" id="{A2F71B73-E310-5629-B900-349607BED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72777"/>
            <a:ext cx="914400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92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空间望远镜的测光数据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46BBF-83E7-9F41-092B-ADA296AD6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EF20A8-42F4-DBDA-2CDA-F42B49D55F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39"/>
          <a:stretch/>
        </p:blipFill>
        <p:spPr>
          <a:xfrm>
            <a:off x="439761" y="1265310"/>
            <a:ext cx="8040579" cy="452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7646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 err="1"/>
              <a:t>CoRoT</a:t>
            </a:r>
            <a:r>
              <a:rPr lang="zh-CN" altLang="en-US" dirty="0"/>
              <a:t> 望远镜</a:t>
            </a:r>
            <a:endParaRPr lang="en-US" dirty="0"/>
          </a:p>
        </p:txBody>
      </p:sp>
      <p:pic>
        <p:nvPicPr>
          <p:cNvPr id="72710" name="Picture 6" descr="http://smsc.cnes.fr/IcCOROT/vie-projet/qualif_meca/AXE_1_01_03_02_studio_bazile_02bis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371600"/>
            <a:ext cx="3352800" cy="5029200"/>
          </a:xfrm>
          <a:prstGeom prst="rect">
            <a:avLst/>
          </a:prstGeom>
          <a:noFill/>
        </p:spPr>
      </p:pic>
      <p:pic>
        <p:nvPicPr>
          <p:cNvPr id="14338" name="Picture 2" descr="ESA - COROT on its way">
            <a:extLst>
              <a:ext uri="{FF2B5EF4-FFF2-40B4-BE49-F238E27FC236}">
                <a16:creationId xmlns:a16="http://schemas.microsoft.com/office/drawing/2014/main" id="{72F8786C-D16C-6F34-7EE0-D44315FEE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84160"/>
            <a:ext cx="3867894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4700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COROT</a:t>
            </a:r>
            <a:r>
              <a:rPr lang="zh-CN" altLang="en-US" dirty="0"/>
              <a:t> </a:t>
            </a:r>
            <a:r>
              <a:rPr lang="en-US" altLang="zh-CN" dirty="0"/>
              <a:t>=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GB" b="1" dirty="0"/>
              <a:t>Convection, Rotation and Planetary Transits</a:t>
            </a:r>
            <a:r>
              <a:rPr lang="en-US" altLang="zh-CN" dirty="0"/>
              <a:t>)</a:t>
            </a:r>
            <a:r>
              <a:rPr lang="zh-CN" altLang="en-US" dirty="0"/>
              <a:t> </a:t>
            </a:r>
            <a:br>
              <a:rPr lang="en-GB" dirty="0"/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F1E285-B564-52CB-F804-FFFDCE89B6BD}"/>
              </a:ext>
            </a:extLst>
          </p:cNvPr>
          <p:cNvSpPr txBox="1"/>
          <p:nvPr/>
        </p:nvSpPr>
        <p:spPr>
          <a:xfrm>
            <a:off x="4932040" y="1196752"/>
            <a:ext cx="388843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法国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2006.12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（</a:t>
            </a:r>
            <a:r>
              <a:rPr lang="en-GB" dirty="0"/>
              <a:t> 7 </a:t>
            </a:r>
            <a:r>
              <a:rPr lang="en-GB" dirty="0" err="1"/>
              <a:t>年</a:t>
            </a:r>
            <a:r>
              <a:rPr lang="en-US" altLang="zh-CN" dirty="0"/>
              <a:t>5</a:t>
            </a:r>
            <a:r>
              <a:rPr lang="zh-CN" altLang="en-US" dirty="0"/>
              <a:t>个月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）</a:t>
            </a:r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27cm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口径望远镜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观测周期为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180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天</a:t>
            </a:r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科学目标：探测恒星转动和地外行星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GB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额外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惊喜：星震学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551D5166-87E3-0753-F43D-7FD4D178B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" y="1111432"/>
            <a:ext cx="4835896" cy="535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479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CoRoT</a:t>
            </a:r>
            <a:r>
              <a:rPr lang="zh-CN" altLang="en-US" dirty="0"/>
              <a:t>项目：</a:t>
            </a:r>
            <a:br>
              <a:rPr lang="en-GB" altLang="zh-CN" dirty="0"/>
            </a:br>
            <a:r>
              <a:rPr lang="zh-CN" altLang="en-US" dirty="0"/>
              <a:t>星震学空间时代的第一步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1C947-94EE-338A-DF72-05DB83A0D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135" y="948983"/>
            <a:ext cx="609989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约</a:t>
            </a:r>
            <a:r>
              <a:rPr lang="en-US" altLang="zh-CN" dirty="0">
                <a:latin typeface="STZhongsong" panose="02010600040101010101" pitchFamily="2" charset="-122"/>
                <a:ea typeface="STZhongsong" panose="02010600040101010101" pitchFamily="2" charset="-122"/>
              </a:rPr>
              <a:t>500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颗恒星的‘星震’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3C14FAF-C5B6-9F56-509D-18C079D77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194" y="1875036"/>
            <a:ext cx="22225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oRoT (Convection, Rotation &amp; planetary Transits) Logo&quot; Poster by  Quatrosales | Redbubble">
            <a:extLst>
              <a:ext uri="{FF2B5EF4-FFF2-40B4-BE49-F238E27FC236}">
                <a16:creationId xmlns:a16="http://schemas.microsoft.com/office/drawing/2014/main" id="{AC57489E-D722-B7A2-F112-726991C0D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922" y="4093060"/>
            <a:ext cx="2763772" cy="276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9CCD85-6C98-2329-4D60-28CE1509DBC2}"/>
              </a:ext>
            </a:extLst>
          </p:cNvPr>
          <p:cNvSpPr txBox="1"/>
          <p:nvPr/>
        </p:nvSpPr>
        <p:spPr>
          <a:xfrm>
            <a:off x="6264188" y="4138017"/>
            <a:ext cx="27155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A</a:t>
            </a:r>
            <a:r>
              <a:rPr lang="zh-CN" altLang="en-US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big</a:t>
            </a:r>
            <a:r>
              <a:rPr lang="zh-CN" altLang="en-US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thank</a:t>
            </a:r>
            <a:r>
              <a:rPr lang="zh-CN" altLang="en-US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</a:t>
            </a:r>
            <a:r>
              <a:rPr lang="zh-CN" altLang="en-US" sz="2800" b="1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endParaRPr lang="en-US" sz="2000" b="1" i="1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7E839F-DFEC-6B4F-AEF3-7D6E9C5F86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25" y="2408503"/>
            <a:ext cx="3986001" cy="39944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18D42A-1203-AB48-B6BF-05E1D78D69C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5" t="4816"/>
          <a:stretch/>
        </p:blipFill>
        <p:spPr>
          <a:xfrm>
            <a:off x="3242243" y="5339958"/>
            <a:ext cx="2049231" cy="99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7724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Kepler</a:t>
            </a:r>
            <a:r>
              <a:rPr lang="en-US" dirty="0" err="1"/>
              <a:t>接力CoRoT望远镜</a:t>
            </a:r>
            <a:endParaRPr lang="en-US" dirty="0"/>
          </a:p>
        </p:txBody>
      </p:sp>
      <p:pic>
        <p:nvPicPr>
          <p:cNvPr id="8" name="Picture 4" descr="http://upload.wikimedia.org/wikipedia/commons/b/be/LombergA1024.jpg">
            <a:extLst>
              <a:ext uri="{FF2B5EF4-FFF2-40B4-BE49-F238E27FC236}">
                <a16:creationId xmlns:a16="http://schemas.microsoft.com/office/drawing/2014/main" id="{C840FB57-02FB-B2C9-23EF-33572546B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l="21362" t="1416" r="15621" b="20708"/>
          <a:stretch>
            <a:fillRect/>
          </a:stretch>
        </p:blipFill>
        <p:spPr bwMode="auto">
          <a:xfrm>
            <a:off x="548374" y="1728167"/>
            <a:ext cx="4599689" cy="4287846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2651E2-7ACD-2FA2-7563-8540C310A9CE}"/>
              </a:ext>
            </a:extLst>
          </p:cNvPr>
          <p:cNvSpPr txBox="1"/>
          <p:nvPr/>
        </p:nvSpPr>
        <p:spPr>
          <a:xfrm>
            <a:off x="5255568" y="1597382"/>
            <a:ext cx="388843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美国NASA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2009/9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–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2018/10</a:t>
            </a:r>
          </a:p>
          <a:p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sz="2400" dirty="0"/>
              <a:t>0.95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m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口径望远镜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观测周期为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4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年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科学目标：地外行星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/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/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变星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/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恒星转动和磁场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1903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pace ship in space&#10;&#10;Description automatically generated with low confidence">
            <a:extLst>
              <a:ext uri="{FF2B5EF4-FFF2-40B4-BE49-F238E27FC236}">
                <a16:creationId xmlns:a16="http://schemas.microsoft.com/office/drawing/2014/main" id="{0E3B052C-2862-57CB-3CE1-5560C22EA7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344"/>
            <a:ext cx="10228356" cy="684465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开普勒</a:t>
            </a:r>
            <a:r>
              <a:rPr lang="en-US" altLang="zh-CN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(Kepler)</a:t>
            </a:r>
            <a:r>
              <a:rPr lang="en-US" sz="3600" b="1" dirty="0" err="1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望远镜</a:t>
            </a:r>
            <a:br>
              <a:rPr lang="en-US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</a:br>
            <a:r>
              <a:rPr lang="zh-CN" altLang="en-US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（</a:t>
            </a:r>
            <a:r>
              <a:rPr lang="en-US" altLang="zh-CN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Name</a:t>
            </a:r>
            <a:r>
              <a:rPr lang="zh-CN" altLang="en-US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US" altLang="zh-CN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after</a:t>
            </a:r>
            <a:r>
              <a:rPr lang="zh-CN" altLang="en-US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GB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Johannes Kepler</a:t>
            </a:r>
            <a:r>
              <a:rPr lang="zh-CN" altLang="en-US" sz="3600" b="1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） </a:t>
            </a:r>
            <a:endParaRPr lang="en-US" sz="3600" b="1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31E1A443-F4EA-CBD1-AEFE-5E30EA77D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78013"/>
            <a:ext cx="1921073" cy="263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AB1E9238-F4E1-E64B-B3BD-394BFA77C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67" y="1556792"/>
            <a:ext cx="9438294" cy="5260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501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ymphony of stars: The science of stellar sound waves in space - Tech  Explorist">
            <a:extLst>
              <a:ext uri="{FF2B5EF4-FFF2-40B4-BE49-F238E27FC236}">
                <a16:creationId xmlns:a16="http://schemas.microsoft.com/office/drawing/2014/main" id="{409704E1-7DF2-CEC5-796E-9623A4EA2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BD3844-262E-B150-896C-F2048B279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2536" y="116632"/>
            <a:ext cx="9721080" cy="1143000"/>
          </a:xfrm>
        </p:spPr>
        <p:txBody>
          <a:bodyPr>
            <a:normAutofit/>
          </a:bodyPr>
          <a:lstStyle/>
          <a:p>
            <a:r>
              <a:rPr lang="en-US" altLang="zh-CN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Kepler</a:t>
            </a:r>
            <a:r>
              <a:rPr lang="en-GB" altLang="zh-CN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:</a:t>
            </a:r>
            <a:r>
              <a:rPr lang="en-US" altLang="zh-CN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zh-CN" altLang="en-US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约</a:t>
            </a:r>
            <a:r>
              <a:rPr lang="en-US" altLang="zh-CN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20,000</a:t>
            </a:r>
            <a:r>
              <a:rPr lang="zh-CN" altLang="en-US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颗恒星的星震</a:t>
            </a:r>
            <a:endParaRPr lang="en-US" b="1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2B1C59-EE46-9342-BB83-8BFA1DA3F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1199748"/>
            <a:ext cx="4896544" cy="554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032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3844-262E-B150-896C-F2048B279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002" y="127809"/>
            <a:ext cx="8527229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Kepler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提供了目前</a:t>
            </a:r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最好的星震学数据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95D7-3058-7409-27FC-0B01B4E12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43772"/>
            <a:ext cx="5904656" cy="2044824"/>
          </a:xfrm>
        </p:spPr>
        <p:txBody>
          <a:bodyPr/>
          <a:lstStyle/>
          <a:p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最好的恒星参数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最清晰的恒星内部结构分布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最好的恒星</a:t>
            </a: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中心核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结构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7CB4B0-6851-7A02-E536-777BD63A4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3539" y="3274809"/>
            <a:ext cx="3438459" cy="3438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How to estimate a star's mass and radius using asteroseismology — Lightkurve">
            <a:extLst>
              <a:ext uri="{FF2B5EF4-FFF2-40B4-BE49-F238E27FC236}">
                <a16:creationId xmlns:a16="http://schemas.microsoft.com/office/drawing/2014/main" id="{55D18152-F9D1-C071-2745-5DEE3BFE0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2" y="4888715"/>
            <a:ext cx="3684015" cy="1969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6" name="Picture 6" descr="Kepler Light Curves Optimized For Asteroseismology (KEPSEISMIC)">
            <a:extLst>
              <a:ext uri="{FF2B5EF4-FFF2-40B4-BE49-F238E27FC236}">
                <a16:creationId xmlns:a16="http://schemas.microsoft.com/office/drawing/2014/main" id="{0E60A05F-358A-42A2-414D-93947940B1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988"/>
          <a:stretch/>
        </p:blipFill>
        <p:spPr bwMode="auto">
          <a:xfrm>
            <a:off x="0" y="3274809"/>
            <a:ext cx="4339915" cy="161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ight Arrow 4">
            <a:extLst>
              <a:ext uri="{FF2B5EF4-FFF2-40B4-BE49-F238E27FC236}">
                <a16:creationId xmlns:a16="http://schemas.microsoft.com/office/drawing/2014/main" id="{1862FDA2-CE06-36BB-6B6C-970A5A6AEC5C}"/>
              </a:ext>
            </a:extLst>
          </p:cNvPr>
          <p:cNvSpPr/>
          <p:nvPr/>
        </p:nvSpPr>
        <p:spPr>
          <a:xfrm>
            <a:off x="4552059" y="4523576"/>
            <a:ext cx="504056" cy="1105108"/>
          </a:xfrm>
          <a:prstGeom prst="rightArrow">
            <a:avLst>
              <a:gd name="adj1" fmla="val 50000"/>
              <a:gd name="adj2" fmla="val 52419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2504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D45B0-9259-0451-DFB8-906A3D466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2018年</a:t>
            </a:r>
            <a:r>
              <a:rPr lang="en-US" altLang="zh-CN" dirty="0"/>
              <a:t>4</a:t>
            </a:r>
            <a:r>
              <a:rPr lang="zh-CN" altLang="en-US" dirty="0"/>
              <a:t>月：</a:t>
            </a:r>
            <a:r>
              <a:rPr lang="en-US" dirty="0" err="1"/>
              <a:t>TESS望远镜接棒</a:t>
            </a:r>
            <a:endParaRPr lang="en-US" dirty="0"/>
          </a:p>
        </p:txBody>
      </p:sp>
      <p:pic>
        <p:nvPicPr>
          <p:cNvPr id="4" name="Kepler_EOF__Passing_The_Torch_to_TESS" descr="Kepler_EOF__Passing_The_Torch_to_TESS">
            <a:hlinkClick r:id="" action="ppaction://media"/>
            <a:extLst>
              <a:ext uri="{FF2B5EF4-FFF2-40B4-BE49-F238E27FC236}">
                <a16:creationId xmlns:a16="http://schemas.microsoft.com/office/drawing/2014/main" id="{B0F59AC2-C9C3-ADEB-BB5A-15ADF303F9C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291206"/>
            <a:ext cx="9176315" cy="5162130"/>
          </a:xfrm>
        </p:spPr>
      </p:pic>
    </p:spTree>
    <p:extLst>
      <p:ext uri="{BB962C8B-B14F-4D97-AF65-F5344CB8AC3E}">
        <p14:creationId xmlns:p14="http://schemas.microsoft.com/office/powerpoint/2010/main" val="342283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86A66-E9E5-F446-AB09-FBEC61CBB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32656"/>
            <a:ext cx="6671558" cy="1584176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TESS</a:t>
            </a:r>
            <a:r>
              <a:rPr lang="zh-CN" altLang="en-US" b="1" dirty="0">
                <a:latin typeface="+mn-lt"/>
              </a:rPr>
              <a:t>望远镜覆盖全天区</a:t>
            </a:r>
            <a:br>
              <a:rPr lang="en-GB" altLang="zh-CN" b="1" dirty="0">
                <a:latin typeface="+mn-lt"/>
              </a:rPr>
            </a:br>
            <a:r>
              <a:rPr lang="en-US" altLang="zh-CN" b="1" dirty="0">
                <a:latin typeface="+mn-lt"/>
              </a:rPr>
              <a:t>2018</a:t>
            </a:r>
            <a:r>
              <a:rPr lang="zh-CN" altLang="en-US" b="1" dirty="0">
                <a:latin typeface="+mn-lt"/>
              </a:rPr>
              <a:t> </a:t>
            </a:r>
            <a:r>
              <a:rPr lang="en-US" altLang="zh-CN" b="1" dirty="0">
                <a:latin typeface="+mn-lt"/>
              </a:rPr>
              <a:t>–</a:t>
            </a:r>
            <a:r>
              <a:rPr lang="zh-CN" altLang="en-US" b="1" dirty="0">
                <a:latin typeface="+mn-lt"/>
              </a:rPr>
              <a:t> </a:t>
            </a:r>
            <a:r>
              <a:rPr lang="en-US" altLang="zh-CN" b="1" dirty="0">
                <a:latin typeface="+mn-lt"/>
              </a:rPr>
              <a:t>2028</a:t>
            </a:r>
            <a:endParaRPr lang="en-US" b="1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6CDC6F-F885-9645-BC8E-1D6164A0D2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43987"/>
            <a:ext cx="4114074" cy="3759882"/>
          </a:xfrm>
          <a:prstGeom prst="rect">
            <a:avLst/>
          </a:prstGeom>
        </p:spPr>
      </p:pic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5A1A6AD6-0CD1-45EA-9F8C-DB74B6731A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4939" y="2107393"/>
            <a:ext cx="3187094" cy="340732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93F696-4CF4-4203-B0FF-C285E8ECB79A}"/>
              </a:ext>
            </a:extLst>
          </p:cNvPr>
          <p:cNvSpPr/>
          <p:nvPr/>
        </p:nvSpPr>
        <p:spPr>
          <a:xfrm>
            <a:off x="5274350" y="5505397"/>
            <a:ext cx="289976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350" dirty="0"/>
              <a:t>Dan Huber plot for TESS Senior Review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1F3492-4C97-154A-BAD4-E5E8EAB6A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9038" y="257081"/>
            <a:ext cx="171450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9474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ABB7-D7D8-B14D-881F-33703E232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7952"/>
            <a:ext cx="8229600" cy="1143000"/>
          </a:xfrm>
        </p:spPr>
        <p:txBody>
          <a:bodyPr/>
          <a:lstStyle/>
          <a:p>
            <a:r>
              <a:rPr lang="en-US" dirty="0" err="1"/>
              <a:t>TESS望远镜的</a:t>
            </a:r>
            <a:r>
              <a:rPr lang="zh-CN" altLang="en-US" dirty="0"/>
              <a:t>“</a:t>
            </a:r>
            <a:r>
              <a:rPr lang="en-US" dirty="0" err="1"/>
              <a:t>人口普查</a:t>
            </a:r>
            <a:r>
              <a:rPr lang="zh-CN" altLang="en-US" dirty="0"/>
              <a:t>”</a:t>
            </a:r>
            <a:endParaRPr lang="en-US" dirty="0"/>
          </a:p>
        </p:txBody>
      </p:sp>
      <p:pic>
        <p:nvPicPr>
          <p:cNvPr id="6" name="Content Placeholder 5" descr="A close up of a logo&#10;&#10;Description automatically generated">
            <a:extLst>
              <a:ext uri="{FF2B5EF4-FFF2-40B4-BE49-F238E27FC236}">
                <a16:creationId xmlns:a16="http://schemas.microsoft.com/office/drawing/2014/main" id="{5100906C-35D0-B542-BDDC-780632A195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60952"/>
            <a:ext cx="9278314" cy="521307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101277-CEB4-3446-8705-3A8151D843DC}"/>
              </a:ext>
            </a:extLst>
          </p:cNvPr>
          <p:cNvSpPr txBox="1"/>
          <p:nvPr/>
        </p:nvSpPr>
        <p:spPr>
          <a:xfrm>
            <a:off x="32068" y="1700808"/>
            <a:ext cx="322132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10</a:t>
            </a:r>
            <a:r>
              <a:rPr lang="zh-CN" altLang="en-US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年</a:t>
            </a:r>
            <a:endParaRPr lang="en-GB" altLang="zh-CN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endParaRPr lang="en-GB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r>
              <a:rPr lang="zh-CN" altLang="en-US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扫描整个天区</a:t>
            </a:r>
            <a:endParaRPr lang="en-GB" altLang="zh-CN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endParaRPr lang="en-GB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r>
              <a:rPr lang="zh-CN" altLang="en-US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每个天区停留</a:t>
            </a:r>
            <a:r>
              <a:rPr lang="en-US" altLang="zh-CN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27</a:t>
            </a:r>
            <a:r>
              <a:rPr lang="zh-CN" altLang="en-US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天</a:t>
            </a:r>
            <a:endParaRPr lang="en-GB" altLang="zh-CN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endParaRPr lang="en-GB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algn="ctr"/>
            <a:r>
              <a:rPr lang="zh-CN" altLang="en-US" sz="2800" dirty="0">
                <a:latin typeface="STZhongsong" panose="02010600040101010101" pitchFamily="2" charset="-122"/>
                <a:ea typeface="STZhongsong" panose="02010600040101010101" pitchFamily="2" charset="-122"/>
              </a:rPr>
              <a:t>每两年一个循环</a:t>
            </a:r>
            <a:endParaRPr lang="en-US" sz="28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21086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3844-262E-B150-896C-F2048B279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TESS</a:t>
            </a:r>
            <a:r>
              <a:rPr lang="zh-CN" altLang="en-US" dirty="0"/>
              <a:t>提供了约</a:t>
            </a:r>
            <a:r>
              <a:rPr lang="en-US" altLang="zh-CN" dirty="0"/>
              <a:t>15</a:t>
            </a:r>
            <a:r>
              <a:rPr lang="zh-CN" altLang="en-US" dirty="0"/>
              <a:t>万颗恒星的星震</a:t>
            </a:r>
            <a:endParaRPr lang="en-US" dirty="0"/>
          </a:p>
        </p:txBody>
      </p:sp>
      <p:pic>
        <p:nvPicPr>
          <p:cNvPr id="4" name="Content Placeholder 6" descr="A picture containing text&#10;&#10;Description automatically generated">
            <a:extLst>
              <a:ext uri="{FF2B5EF4-FFF2-40B4-BE49-F238E27FC236}">
                <a16:creationId xmlns:a16="http://schemas.microsoft.com/office/drawing/2014/main" id="{157A60D2-A1DB-49F8-800A-37BEF6CC0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395204"/>
            <a:ext cx="7040832" cy="3393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DE3765-9435-8B39-C3ED-A6ADB96C91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7638"/>
            <a:ext cx="4101813" cy="2088653"/>
          </a:xfrm>
          <a:prstGeom prst="rect">
            <a:avLst/>
          </a:prstGeom>
        </p:spPr>
      </p:pic>
      <p:pic>
        <p:nvPicPr>
          <p:cNvPr id="7" name="Picture 6" descr="Chart, histogram&#10;&#10;Description automatically generated">
            <a:extLst>
              <a:ext uri="{FF2B5EF4-FFF2-40B4-BE49-F238E27FC236}">
                <a16:creationId xmlns:a16="http://schemas.microsoft.com/office/drawing/2014/main" id="{5F9F8DAA-CD3F-7811-3BF3-4FEB64D877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818"/>
          <a:stretch/>
        </p:blipFill>
        <p:spPr>
          <a:xfrm>
            <a:off x="4126917" y="1556792"/>
            <a:ext cx="5083968" cy="149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4729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89703B-3C38-BE4F-14B3-F482C8B47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00" y="3240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08E150-15A5-B3C3-D548-361531085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2026</a:t>
            </a: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年！ </a:t>
            </a:r>
            <a:r>
              <a:rPr lang="en-US" altLang="zh-CN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Plato</a:t>
            </a: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接棒！</a:t>
            </a:r>
            <a:endParaRPr lang="en-US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23554" name="Picture 2" descr="TESS and PLATO at a glance |">
            <a:extLst>
              <a:ext uri="{FF2B5EF4-FFF2-40B4-BE49-F238E27FC236}">
                <a16:creationId xmlns:a16="http://schemas.microsoft.com/office/drawing/2014/main" id="{9E94ADB4-EA07-12C9-3712-7C6B4B549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2847906"/>
            <a:ext cx="367196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161B44-20A0-FDEF-892C-BB690584B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26" y="1762056"/>
            <a:ext cx="1714500" cy="1085850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E8B1EE51-055D-6BB9-B51F-706ED06C26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6348037" y="1676391"/>
            <a:ext cx="2160240" cy="1171515"/>
          </a:xfrm>
          <a:prstGeom prst="rect">
            <a:avLst/>
          </a:prstGeom>
        </p:spPr>
      </p:pic>
      <p:pic>
        <p:nvPicPr>
          <p:cNvPr id="23556" name="Picture 4" descr="ESA - Plato factsheet">
            <a:extLst>
              <a:ext uri="{FF2B5EF4-FFF2-40B4-BE49-F238E27FC236}">
                <a16:creationId xmlns:a16="http://schemas.microsoft.com/office/drawing/2014/main" id="{2402B542-5D5D-72A7-E441-3A7F5A2C0F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7" r="23484"/>
          <a:stretch/>
        </p:blipFill>
        <p:spPr bwMode="auto">
          <a:xfrm>
            <a:off x="5284288" y="3106659"/>
            <a:ext cx="3248341" cy="263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ular Callout 3">
            <a:extLst>
              <a:ext uri="{FF2B5EF4-FFF2-40B4-BE49-F238E27FC236}">
                <a16:creationId xmlns:a16="http://schemas.microsoft.com/office/drawing/2014/main" id="{75235D99-CB55-5AD6-1E2D-9288AB168B19}"/>
              </a:ext>
            </a:extLst>
          </p:cNvPr>
          <p:cNvSpPr/>
          <p:nvPr/>
        </p:nvSpPr>
        <p:spPr>
          <a:xfrm>
            <a:off x="2461463" y="1534998"/>
            <a:ext cx="3766722" cy="1450525"/>
          </a:xfrm>
          <a:prstGeom prst="wedgeRoundRectCallout">
            <a:avLst>
              <a:gd name="adj1" fmla="val -39087"/>
              <a:gd name="adj2" fmla="val 75132"/>
              <a:gd name="adj3" fmla="val 16667"/>
            </a:avLst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Dear</a:t>
            </a:r>
            <a:r>
              <a:rPr lang="zh-CN" altLang="en-US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Plato</a:t>
            </a:r>
            <a:r>
              <a:rPr lang="en-GB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,</a:t>
            </a:r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</a:p>
          <a:p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The</a:t>
            </a:r>
            <a:r>
              <a:rPr lang="zh-CN" altLang="en-US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future</a:t>
            </a:r>
            <a:r>
              <a:rPr lang="zh-CN" altLang="en-US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is</a:t>
            </a:r>
            <a:r>
              <a:rPr lang="zh-CN" altLang="en-US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YOURS!</a:t>
            </a:r>
          </a:p>
          <a:p>
            <a:r>
              <a:rPr lang="en-US" altLang="zh-CN" sz="2800" b="1" dirty="0">
                <a:solidFill>
                  <a:srgbClr val="FFC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TESS</a:t>
            </a:r>
            <a:endParaRPr lang="en-US" sz="2800" b="1" dirty="0">
              <a:solidFill>
                <a:srgbClr val="FFC000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058765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0B51B-5889-A144-A2D2-3AEE721D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68" y="863042"/>
            <a:ext cx="5424281" cy="1236904"/>
          </a:xfrm>
        </p:spPr>
        <p:txBody>
          <a:bodyPr>
            <a:normAutofit fontScale="90000"/>
          </a:bodyPr>
          <a:lstStyle/>
          <a:p>
            <a:r>
              <a:rPr lang="en-US" altLang="zh-CN" b="1" dirty="0">
                <a:latin typeface="+mn-lt"/>
              </a:rPr>
              <a:t>Plato</a:t>
            </a:r>
            <a:br>
              <a:rPr lang="en-US" altLang="zh-CN" b="1" dirty="0">
                <a:latin typeface="+mn-lt"/>
              </a:rPr>
            </a:br>
            <a:r>
              <a:rPr lang="en-US" altLang="zh-CN" b="1" dirty="0">
                <a:latin typeface="+mn-lt"/>
              </a:rPr>
              <a:t>(</a:t>
            </a:r>
            <a:r>
              <a:rPr lang="en-GB" b="1" i="1" dirty="0" err="1">
                <a:latin typeface="+mn-lt"/>
              </a:rPr>
              <a:t>PLAnetary</a:t>
            </a:r>
            <a:r>
              <a:rPr lang="en-GB" b="1" i="1" dirty="0">
                <a:latin typeface="+mn-lt"/>
              </a:rPr>
              <a:t> Transits and Oscillations of stars</a:t>
            </a:r>
            <a:r>
              <a:rPr lang="en-GB" b="1" dirty="0">
                <a:latin typeface="+mn-lt"/>
              </a:rPr>
              <a:t> mission</a:t>
            </a:r>
            <a:r>
              <a:rPr lang="en-US" altLang="zh-CN" b="1" dirty="0">
                <a:latin typeface="+mn-lt"/>
              </a:rPr>
              <a:t>)</a:t>
            </a:r>
            <a:endParaRPr lang="en-US" b="1" dirty="0">
              <a:latin typeface="+mn-lt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4408C2-0CEC-D141-BAEC-76FD5CB7D9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50392" y="1481494"/>
            <a:ext cx="2476500" cy="1343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C61F5D-6F7E-4349-AE6A-3C59AA7DB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65" y="3068959"/>
            <a:ext cx="5792208" cy="31494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751E75-4072-2941-958B-ACE7F64C1974}"/>
              </a:ext>
            </a:extLst>
          </p:cNvPr>
          <p:cNvSpPr txBox="1"/>
          <p:nvPr/>
        </p:nvSpPr>
        <p:spPr>
          <a:xfrm>
            <a:off x="5866673" y="3351002"/>
            <a:ext cx="324393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PLATO </a:t>
            </a:r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计划在</a:t>
            </a:r>
            <a:r>
              <a:rPr lang="en-GB" dirty="0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2026年发射</a:t>
            </a:r>
          </a:p>
          <a:p>
            <a:endParaRPr lang="en-GB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26个小望远镜组成</a:t>
            </a:r>
            <a:endParaRPr lang="en-GB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dirty="0" err="1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在十年间对几乎全天进行观测</a:t>
            </a:r>
            <a:endParaRPr lang="en-GB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每个天区停留</a:t>
            </a:r>
            <a:r>
              <a:rPr lang="en-US" altLang="zh-CN" dirty="0">
                <a:latin typeface="STZhongsong" panose="02010600040101010101" pitchFamily="2" charset="-122"/>
                <a:ea typeface="STZhongsong" panose="02010600040101010101" pitchFamily="2" charset="-122"/>
              </a:rPr>
              <a:t>6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个月或</a:t>
            </a:r>
            <a:r>
              <a:rPr lang="en-US" altLang="zh-CN" dirty="0">
                <a:latin typeface="STZhongsong" panose="02010600040101010101" pitchFamily="2" charset="-122"/>
                <a:ea typeface="STZhongsong" panose="02010600040101010101" pitchFamily="2" charset="-122"/>
              </a:rPr>
              <a:t>12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个月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6" descr="A picture containing text, red&#10;&#10;Description automatically generated">
            <a:extLst>
              <a:ext uri="{FF2B5EF4-FFF2-40B4-BE49-F238E27FC236}">
                <a16:creationId xmlns:a16="http://schemas.microsoft.com/office/drawing/2014/main" id="{C76F897C-0787-E50B-B3D0-25CA4FDA58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673" y="-27896"/>
            <a:ext cx="3243938" cy="150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3303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" name="矩形 5">
            <a:extLst>
              <a:ext uri="{FF2B5EF4-FFF2-40B4-BE49-F238E27FC236}">
                <a16:creationId xmlns:a16="http://schemas.microsoft.com/office/drawing/2014/main" id="{83C1F430-2C61-4E85-B49F-FC5003C2CF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921" y="476672"/>
            <a:ext cx="7518188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zh-CN" altLang="en-US" sz="3600" b="1" dirty="0">
                <a:ea typeface="楷体_GB2312" charset="-122"/>
              </a:rPr>
              <a:t>地球</a:t>
            </a:r>
            <a:r>
              <a:rPr lang="en-US" altLang="zh-CN" sz="3600" b="1" dirty="0">
                <a:ea typeface="楷体_GB2312" charset="-122"/>
              </a:rPr>
              <a:t>2.0</a:t>
            </a:r>
            <a:r>
              <a:rPr lang="zh-CN" altLang="en-US" sz="3600" b="1" dirty="0">
                <a:ea typeface="楷体_GB2312" charset="-122"/>
              </a:rPr>
              <a:t>项目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093EA7-4331-B245-A879-69A79099D0A2}"/>
              </a:ext>
            </a:extLst>
          </p:cNvPr>
          <p:cNvSpPr/>
          <p:nvPr/>
        </p:nvSpPr>
        <p:spPr>
          <a:xfrm>
            <a:off x="4716016" y="1412776"/>
            <a:ext cx="381642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地球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2.0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空间科学项目：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计划在未来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5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年内发射</a:t>
            </a:r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继续在Kepler天区深耕</a:t>
            </a:r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超高精度测光</a:t>
            </a:r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主要科学目标：发现第二个地球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GB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其他科学目标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：星震学、恒星转动和磁场、变星、银河系大尺度结构等</a:t>
            </a:r>
            <a:endParaRPr lang="en-GB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dirty="0"/>
          </a:p>
          <a:p>
            <a:endParaRPr lang="en-AU" dirty="0"/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32983AC3-2A30-BA45-BF09-AC99C112AC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15" y="1540977"/>
            <a:ext cx="4378050" cy="364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6988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3844-262E-B150-896C-F2048B279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60337"/>
            <a:ext cx="8229600" cy="1143000"/>
          </a:xfrm>
        </p:spPr>
        <p:txBody>
          <a:bodyPr/>
          <a:lstStyle/>
          <a:p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未来二十年恒星数据的大爆炸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95D7-3058-7409-27FC-0B01B4E12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20" y="1555047"/>
            <a:ext cx="4320480" cy="3386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    </a:t>
            </a:r>
            <a:r>
              <a:rPr lang="zh-CN" altLang="en-US" sz="2400" dirty="0"/>
              <a:t>  </a:t>
            </a:r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大数据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和</a:t>
            </a:r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大科学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    </a:t>
            </a:r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传统恒星物理突破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   </a:t>
            </a:r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恒星和行星系统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   </a:t>
            </a:r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恒星转动和磁场等前沿课题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B8579EB-DC3A-4D86-CF8D-6693059A83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919886"/>
              </p:ext>
            </p:extLst>
          </p:nvPr>
        </p:nvGraphicFramePr>
        <p:xfrm>
          <a:off x="4211960" y="1439860"/>
          <a:ext cx="4608511" cy="468630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6798">
                  <a:extLst>
                    <a:ext uri="{9D8B030D-6E8A-4147-A177-3AD203B41FA5}">
                      <a16:colId xmlns:a16="http://schemas.microsoft.com/office/drawing/2014/main" val="3668437404"/>
                    </a:ext>
                  </a:extLst>
                </a:gridCol>
                <a:gridCol w="959720">
                  <a:extLst>
                    <a:ext uri="{9D8B030D-6E8A-4147-A177-3AD203B41FA5}">
                      <a16:colId xmlns:a16="http://schemas.microsoft.com/office/drawing/2014/main" val="3495182038"/>
                    </a:ext>
                  </a:extLst>
                </a:gridCol>
                <a:gridCol w="1321920">
                  <a:extLst>
                    <a:ext uri="{9D8B030D-6E8A-4147-A177-3AD203B41FA5}">
                      <a16:colId xmlns:a16="http://schemas.microsoft.com/office/drawing/2014/main" val="2383714029"/>
                    </a:ext>
                  </a:extLst>
                </a:gridCol>
                <a:gridCol w="1350073">
                  <a:extLst>
                    <a:ext uri="{9D8B030D-6E8A-4147-A177-3AD203B41FA5}">
                      <a16:colId xmlns:a16="http://schemas.microsoft.com/office/drawing/2014/main" val="2210231696"/>
                    </a:ext>
                  </a:extLst>
                </a:gridCol>
              </a:tblGrid>
              <a:tr h="1066184">
                <a:tc>
                  <a:txBody>
                    <a:bodyPr/>
                    <a:lstStyle/>
                    <a:p>
                      <a:r>
                        <a:rPr lang="en-US" altLang="zh-CN" dirty="0"/>
                        <a:t>Mission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Launch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Dwarfs</a:t>
                      </a:r>
                    </a:p>
                    <a:p>
                      <a:pPr algn="ctr"/>
                      <a:r>
                        <a:rPr lang="en-US" altLang="zh-CN" dirty="0"/>
                        <a:t>&amp;</a:t>
                      </a:r>
                    </a:p>
                    <a:p>
                      <a:pPr algn="ctr"/>
                      <a:r>
                        <a:rPr lang="en-US" altLang="zh-CN" dirty="0"/>
                        <a:t>subgiants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Giants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8201672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 err="1">
                          <a:solidFill>
                            <a:schemeClr val="tx1"/>
                          </a:solidFill>
                        </a:rPr>
                        <a:t>GoRot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2006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8817474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Kepler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2009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446888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TESS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2018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3-4</a:t>
                      </a:r>
                      <a:endParaRPr lang="en-US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020457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Plato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2026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ETA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3-4</a:t>
                      </a:r>
                      <a:endParaRPr lang="en-US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ETA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5320004"/>
                  </a:ext>
                </a:extLst>
              </a:tr>
              <a:tr h="746330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Even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more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Even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More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228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43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pPr marL="0" indent="0">
              <a:buNone/>
            </a:pP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是什么？星震现象和观测手段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星震的物理图像和激发机制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面相的核心科学问题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类太阳振动的观测特征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类太阳振动的一般研究流程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413865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C1BA41-CEB0-E17D-A1AC-2BC6C80A9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56792"/>
            <a:ext cx="4927752" cy="4927752"/>
          </a:xfrm>
          <a:prstGeom prst="rect">
            <a:avLst/>
          </a:prstGeom>
        </p:spPr>
      </p:pic>
      <p:sp>
        <p:nvSpPr>
          <p:cNvPr id="3" name="标题 1">
            <a:extLst>
              <a:ext uri="{FF2B5EF4-FFF2-40B4-BE49-F238E27FC236}">
                <a16:creationId xmlns:a16="http://schemas.microsoft.com/office/drawing/2014/main" id="{C3D1FC6A-D57D-E35B-772E-781EEC83795A}"/>
              </a:ext>
            </a:extLst>
          </p:cNvPr>
          <p:cNvSpPr txBox="1">
            <a:spLocks/>
          </p:cNvSpPr>
          <p:nvPr/>
        </p:nvSpPr>
        <p:spPr>
          <a:xfrm>
            <a:off x="462562" y="187134"/>
            <a:ext cx="8377402" cy="13605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声波在恒星内部传播</a:t>
            </a:r>
            <a:endParaRPr lang="en-GB" altLang="zh-CN" sz="4000" b="1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并在表面形成形变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F801AD12-AA1F-535B-2A16-04855E462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168" y="1696244"/>
            <a:ext cx="1524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>
            <a:extLst>
              <a:ext uri="{FF2B5EF4-FFF2-40B4-BE49-F238E27FC236}">
                <a16:creationId xmlns:a16="http://schemas.microsoft.com/office/drawing/2014/main" id="{4B1DE4BF-479B-50E3-3143-EEA3DDEC0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168" y="3068960"/>
            <a:ext cx="1524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>
            <a:extLst>
              <a:ext uri="{FF2B5EF4-FFF2-40B4-BE49-F238E27FC236}">
                <a16:creationId xmlns:a16="http://schemas.microsoft.com/office/drawing/2014/main" id="{3FC1374A-4AC9-874E-677B-2B683A42CA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168" y="4797152"/>
            <a:ext cx="1524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8D17D47-12F0-F573-FE8E-1FE536B4DBA4}"/>
              </a:ext>
            </a:extLst>
          </p:cNvPr>
          <p:cNvCxnSpPr/>
          <p:nvPr/>
        </p:nvCxnSpPr>
        <p:spPr>
          <a:xfrm flipV="1">
            <a:off x="5400652" y="2132856"/>
            <a:ext cx="1224136" cy="1161256"/>
          </a:xfrm>
          <a:prstGeom prst="straightConnector1">
            <a:avLst/>
          </a:prstGeom>
          <a:ln w="539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C7511DD-30A3-52BA-31FE-CD8313C0CA20}"/>
              </a:ext>
            </a:extLst>
          </p:cNvPr>
          <p:cNvCxnSpPr>
            <a:cxnSpLocks/>
          </p:cNvCxnSpPr>
          <p:nvPr/>
        </p:nvCxnSpPr>
        <p:spPr>
          <a:xfrm>
            <a:off x="5390524" y="3861048"/>
            <a:ext cx="1224136" cy="0"/>
          </a:xfrm>
          <a:prstGeom prst="straightConnector1">
            <a:avLst/>
          </a:prstGeom>
          <a:ln w="539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C1A580-D64D-0EB6-1155-0EA5767544FA}"/>
              </a:ext>
            </a:extLst>
          </p:cNvPr>
          <p:cNvCxnSpPr>
            <a:cxnSpLocks/>
            <a:endCxn id="15366" idx="1"/>
          </p:cNvCxnSpPr>
          <p:nvPr/>
        </p:nvCxnSpPr>
        <p:spPr>
          <a:xfrm>
            <a:off x="5248252" y="4601296"/>
            <a:ext cx="1597916" cy="767356"/>
          </a:xfrm>
          <a:prstGeom prst="straightConnector1">
            <a:avLst/>
          </a:prstGeom>
          <a:ln w="539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05094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C1BA41-CEB0-E17D-A1AC-2BC6C80A9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9086" y="1340768"/>
            <a:ext cx="4927752" cy="4927752"/>
          </a:xfrm>
          <a:prstGeom prst="rect">
            <a:avLst/>
          </a:prstGeom>
        </p:spPr>
      </p:pic>
      <p:sp>
        <p:nvSpPr>
          <p:cNvPr id="3" name="标题 1">
            <a:extLst>
              <a:ext uri="{FF2B5EF4-FFF2-40B4-BE49-F238E27FC236}">
                <a16:creationId xmlns:a16="http://schemas.microsoft.com/office/drawing/2014/main" id="{C3D1FC6A-D57D-E35B-772E-781EEC83795A}"/>
              </a:ext>
            </a:extLst>
          </p:cNvPr>
          <p:cNvSpPr txBox="1">
            <a:spLocks/>
          </p:cNvSpPr>
          <p:nvPr/>
        </p:nvSpPr>
        <p:spPr>
          <a:xfrm>
            <a:off x="462562" y="187134"/>
            <a:ext cx="8377402" cy="13605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不同频率对应的传播深度不同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211021-4953-9D4A-8048-73C8B2DF02A5}"/>
              </a:ext>
            </a:extLst>
          </p:cNvPr>
          <p:cNvSpPr txBox="1"/>
          <p:nvPr/>
        </p:nvSpPr>
        <p:spPr>
          <a:xfrm>
            <a:off x="6995476" y="2100635"/>
            <a:ext cx="2148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高频对应折返点浅的声波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06BA77-3714-464E-B039-17AF4041E466}"/>
              </a:ext>
            </a:extLst>
          </p:cNvPr>
          <p:cNvSpPr txBox="1"/>
          <p:nvPr/>
        </p:nvSpPr>
        <p:spPr>
          <a:xfrm>
            <a:off x="0" y="3212976"/>
            <a:ext cx="2148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低频对应折返点浅的声波</a:t>
            </a:r>
            <a:endParaRPr lang="en-US" sz="24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283F768-5504-9F44-B37E-52624591A5E6}"/>
              </a:ext>
            </a:extLst>
          </p:cNvPr>
          <p:cNvCxnSpPr/>
          <p:nvPr/>
        </p:nvCxnSpPr>
        <p:spPr>
          <a:xfrm>
            <a:off x="1691680" y="3804644"/>
            <a:ext cx="2771282" cy="0"/>
          </a:xfrm>
          <a:prstGeom prst="straightConnector1">
            <a:avLst/>
          </a:prstGeom>
          <a:ln w="76200">
            <a:solidFill>
              <a:srgbClr val="0070C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A4DF3DF-2A09-9643-AA72-EBB8EFD30EE7}"/>
              </a:ext>
            </a:extLst>
          </p:cNvPr>
          <p:cNvCxnSpPr>
            <a:cxnSpLocks/>
            <a:stCxn id="4" idx="1"/>
          </p:cNvCxnSpPr>
          <p:nvPr/>
        </p:nvCxnSpPr>
        <p:spPr>
          <a:xfrm flipH="1">
            <a:off x="5796138" y="2516134"/>
            <a:ext cx="1199338" cy="696842"/>
          </a:xfrm>
          <a:prstGeom prst="straightConnector1">
            <a:avLst/>
          </a:prstGeom>
          <a:ln w="76200">
            <a:solidFill>
              <a:srgbClr val="0070C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7293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1">
            <a:extLst>
              <a:ext uri="{FF2B5EF4-FFF2-40B4-BE49-F238E27FC236}">
                <a16:creationId xmlns:a16="http://schemas.microsoft.com/office/drawing/2014/main" id="{E59584BE-2F60-467B-BCB0-DE33F77DCFA7}"/>
              </a:ext>
            </a:extLst>
          </p:cNvPr>
          <p:cNvSpPr txBox="1">
            <a:spLocks/>
          </p:cNvSpPr>
          <p:nvPr/>
        </p:nvSpPr>
        <p:spPr>
          <a:xfrm>
            <a:off x="1482626" y="1170967"/>
            <a:ext cx="6283052" cy="56740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zh-CN" altLang="en-US" sz="3000" dirty="0"/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79F7377A-11EC-4DAB-8BFF-5014BA992A90}"/>
              </a:ext>
            </a:extLst>
          </p:cNvPr>
          <p:cNvSpPr txBox="1">
            <a:spLocks/>
          </p:cNvSpPr>
          <p:nvPr/>
        </p:nvSpPr>
        <p:spPr>
          <a:xfrm>
            <a:off x="503548" y="297365"/>
            <a:ext cx="8136903" cy="157108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dirty="0">
                <a:latin typeface="STZhongsong" panose="02010600040101010101" pitchFamily="2" charset="-122"/>
                <a:ea typeface="STZhongsong" panose="02010600040101010101" pitchFamily="2" charset="-122"/>
              </a:rPr>
              <a:t>振动模式主要可分为</a:t>
            </a:r>
            <a:endParaRPr lang="en-GB" altLang="zh-CN" sz="40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4000" dirty="0">
                <a:latin typeface="STZhongsong" panose="02010600040101010101" pitchFamily="2" charset="-122"/>
                <a:ea typeface="STZhongsong" panose="02010600040101010101" pitchFamily="2" charset="-122"/>
              </a:rPr>
              <a:t>声波</a:t>
            </a:r>
            <a:r>
              <a:rPr lang="en-GB" altLang="zh-CN" sz="4000" dirty="0">
                <a:latin typeface="STZhongsong" panose="02010600040101010101" pitchFamily="2" charset="-122"/>
                <a:ea typeface="STZhongsong" panose="02010600040101010101" pitchFamily="2" charset="-122"/>
              </a:rPr>
              <a:t>(p-mode)</a:t>
            </a:r>
            <a:r>
              <a:rPr lang="zh-CN" altLang="en-US" sz="4000" dirty="0">
                <a:latin typeface="STZhongsong" panose="02010600040101010101" pitchFamily="2" charset="-122"/>
                <a:ea typeface="STZhongsong" panose="02010600040101010101" pitchFamily="2" charset="-122"/>
              </a:rPr>
              <a:t>和重力波</a:t>
            </a:r>
            <a:r>
              <a:rPr lang="en-GB" altLang="zh-CN" sz="4000" dirty="0">
                <a:latin typeface="STZhongsong" panose="02010600040101010101" pitchFamily="2" charset="-122"/>
                <a:ea typeface="STZhongsong" panose="02010600040101010101" pitchFamily="2" charset="-122"/>
              </a:rPr>
              <a:t>(g-mode)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DD0D099-3B6E-A68F-52CD-94F2EE8E0337}"/>
              </a:ext>
            </a:extLst>
          </p:cNvPr>
          <p:cNvGrpSpPr/>
          <p:nvPr/>
        </p:nvGrpSpPr>
        <p:grpSpPr>
          <a:xfrm>
            <a:off x="750502" y="2129196"/>
            <a:ext cx="7642993" cy="3260060"/>
            <a:chOff x="1628000" y="3000372"/>
            <a:chExt cx="5872820" cy="2528549"/>
          </a:xfrm>
        </p:grpSpPr>
        <p:pic>
          <p:nvPicPr>
            <p:cNvPr id="5" name="Picture 3">
              <a:extLst>
                <a:ext uri="{FF2B5EF4-FFF2-40B4-BE49-F238E27FC236}">
                  <a16:creationId xmlns:a16="http://schemas.microsoft.com/office/drawing/2014/main" id="{E3D7C4EC-F388-F892-E9F3-807F6A7337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43042" y="3071810"/>
              <a:ext cx="2211411" cy="2188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3EF7674-621C-59E7-F029-D32C3EFA7397}"/>
                </a:ext>
              </a:extLst>
            </p:cNvPr>
            <p:cNvSpPr txBox="1"/>
            <p:nvPr/>
          </p:nvSpPr>
          <p:spPr>
            <a:xfrm>
              <a:off x="1628000" y="5242462"/>
              <a:ext cx="2256639" cy="2864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dirty="0"/>
                <a:t>p mode</a:t>
              </a:r>
              <a:r>
                <a:rPr lang="zh-CN" altLang="en-US" dirty="0"/>
                <a:t> </a:t>
              </a:r>
              <a:r>
                <a:rPr lang="en-US" altLang="zh-CN" dirty="0"/>
                <a:t>(probe the</a:t>
              </a:r>
              <a:r>
                <a:rPr lang="zh-CN" altLang="en-US" dirty="0"/>
                <a:t> </a:t>
              </a:r>
              <a:r>
                <a:rPr lang="en-US" altLang="zh-CN" dirty="0"/>
                <a:t>envelope)</a:t>
              </a:r>
              <a:endParaRPr lang="en-AU" dirty="0"/>
            </a:p>
          </p:txBody>
        </p:sp>
        <p:sp>
          <p:nvSpPr>
            <p:cNvPr id="11" name="Line 11">
              <a:extLst>
                <a:ext uri="{FF2B5EF4-FFF2-40B4-BE49-F238E27FC236}">
                  <a16:creationId xmlns:a16="http://schemas.microsoft.com/office/drawing/2014/main" id="{DD2F7D4C-3F76-0054-E492-C8195E6FEC8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357422" y="5000636"/>
              <a:ext cx="268514" cy="32646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lg" len="lg"/>
              <a:tailEnd type="triangle" w="lg" len="lg"/>
            </a:ln>
          </p:spPr>
          <p:txBody>
            <a:bodyPr/>
            <a:lstStyle/>
            <a:p>
              <a:endParaRPr lang="en-AU"/>
            </a:p>
          </p:txBody>
        </p:sp>
        <p:pic>
          <p:nvPicPr>
            <p:cNvPr id="12" name="Picture 3">
              <a:extLst>
                <a:ext uri="{FF2B5EF4-FFF2-40B4-BE49-F238E27FC236}">
                  <a16:creationId xmlns:a16="http://schemas.microsoft.com/office/drawing/2014/main" id="{8F969B76-664B-7095-D29E-82C1356353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380" y="3000372"/>
              <a:ext cx="2162164" cy="2216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43BD669-735E-EDBB-8724-E1A5804FB868}"/>
                </a:ext>
              </a:extLst>
            </p:cNvPr>
            <p:cNvSpPr txBox="1"/>
            <p:nvPr/>
          </p:nvSpPr>
          <p:spPr>
            <a:xfrm>
              <a:off x="5601730" y="5214950"/>
              <a:ext cx="1899090" cy="2864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dirty="0"/>
                <a:t>g mode</a:t>
              </a:r>
              <a:r>
                <a:rPr lang="zh-CN" altLang="en-US" dirty="0"/>
                <a:t> </a:t>
              </a:r>
              <a:r>
                <a:rPr lang="en-US" altLang="zh-CN" dirty="0"/>
                <a:t>(probe the</a:t>
              </a:r>
              <a:r>
                <a:rPr lang="zh-CN" altLang="en-US" dirty="0"/>
                <a:t> </a:t>
              </a:r>
              <a:r>
                <a:rPr lang="en-US" altLang="zh-CN" dirty="0"/>
                <a:t>core)</a:t>
              </a:r>
              <a:endParaRPr lang="en-AU" dirty="0"/>
            </a:p>
          </p:txBody>
        </p:sp>
        <p:sp>
          <p:nvSpPr>
            <p:cNvPr id="14" name="Line 11">
              <a:extLst>
                <a:ext uri="{FF2B5EF4-FFF2-40B4-BE49-F238E27FC236}">
                  <a16:creationId xmlns:a16="http://schemas.microsoft.com/office/drawing/2014/main" id="{55211520-9D3C-4AA5-E636-D5CFA7DFFB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6500826" y="4500570"/>
              <a:ext cx="69791" cy="72715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lg" len="lg"/>
              <a:tailEnd type="triangle" w="lg" len="lg"/>
            </a:ln>
          </p:spPr>
          <p:txBody>
            <a:bodyPr/>
            <a:lstStyle/>
            <a:p>
              <a:endParaRPr lang="en-AU"/>
            </a:p>
          </p:txBody>
        </p:sp>
      </p:grpSp>
      <p:sp>
        <p:nvSpPr>
          <p:cNvPr id="15" name="Rectangle 4">
            <a:extLst>
              <a:ext uri="{FF2B5EF4-FFF2-40B4-BE49-F238E27FC236}">
                <a16:creationId xmlns:a16="http://schemas.microsoft.com/office/drawing/2014/main" id="{313B5060-5457-7934-0D95-F3AFA2A97C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57" y="5740974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Christensen-</a:t>
            </a:r>
            <a:r>
              <a:rPr lang="en-US" dirty="0" err="1"/>
              <a:t>Dalsgaard</a:t>
            </a:r>
            <a:r>
              <a:rPr lang="en-US" dirty="0"/>
              <a:t> (lecture notes) and </a:t>
            </a:r>
            <a:r>
              <a:rPr lang="en-US" dirty="0" err="1"/>
              <a:t>Aerts</a:t>
            </a:r>
            <a:r>
              <a:rPr lang="en-US" dirty="0"/>
              <a:t> et al. (2010, “Asteroseismology”)</a:t>
            </a:r>
          </a:p>
        </p:txBody>
      </p:sp>
    </p:spTree>
    <p:extLst>
      <p:ext uri="{BB962C8B-B14F-4D97-AF65-F5344CB8AC3E}">
        <p14:creationId xmlns:p14="http://schemas.microsoft.com/office/powerpoint/2010/main" val="1073128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C1BA41-CEB0-E17D-A1AC-2BC6C80A9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276872"/>
            <a:ext cx="4140842" cy="4140842"/>
          </a:xfrm>
          <a:prstGeom prst="rect">
            <a:avLst/>
          </a:prstGeom>
        </p:spPr>
      </p:pic>
      <p:sp>
        <p:nvSpPr>
          <p:cNvPr id="3" name="标题 1">
            <a:extLst>
              <a:ext uri="{FF2B5EF4-FFF2-40B4-BE49-F238E27FC236}">
                <a16:creationId xmlns:a16="http://schemas.microsoft.com/office/drawing/2014/main" id="{C3D1FC6A-D57D-E35B-772E-781EEC83795A}"/>
              </a:ext>
            </a:extLst>
          </p:cNvPr>
          <p:cNvSpPr txBox="1">
            <a:spLocks/>
          </p:cNvSpPr>
          <p:nvPr/>
        </p:nvSpPr>
        <p:spPr>
          <a:xfrm>
            <a:off x="462562" y="187134"/>
            <a:ext cx="8377402" cy="83099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GB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振动</a:t>
            </a:r>
            <a:r>
              <a:rPr lang="zh-CN" altLang="en-US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的激发机制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3341F4-F9FB-AA45-84F4-4A3551D018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8764" y="2271827"/>
            <a:ext cx="4181785" cy="23522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F5F16-775A-EA4D-B2CC-7F0CA3F23CFE}"/>
              </a:ext>
            </a:extLst>
          </p:cNvPr>
          <p:cNvSpPr txBox="1"/>
          <p:nvPr/>
        </p:nvSpPr>
        <p:spPr>
          <a:xfrm>
            <a:off x="861097" y="928292"/>
            <a:ext cx="74218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类太阳振动的激发机制是对流运动</a:t>
            </a:r>
            <a:endParaRPr lang="en-GB" altLang="zh-CN" sz="32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32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同时，对流运动也是耗散机制</a:t>
            </a:r>
            <a:endParaRPr lang="en-US" sz="16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13593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1">
            <a:extLst>
              <a:ext uri="{FF2B5EF4-FFF2-40B4-BE49-F238E27FC236}">
                <a16:creationId xmlns:a16="http://schemas.microsoft.com/office/drawing/2014/main" id="{C3D1FC6A-D57D-E35B-772E-781EEC83795A}"/>
              </a:ext>
            </a:extLst>
          </p:cNvPr>
          <p:cNvSpPr txBox="1">
            <a:spLocks/>
          </p:cNvSpPr>
          <p:nvPr/>
        </p:nvSpPr>
        <p:spPr>
          <a:xfrm>
            <a:off x="462562" y="187134"/>
            <a:ext cx="8377402" cy="83099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GB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振动</a:t>
            </a:r>
            <a:r>
              <a:rPr lang="zh-CN" altLang="en-US" sz="4000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的激发机制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F5F16-775A-EA4D-B2CC-7F0CA3F23CFE}"/>
              </a:ext>
            </a:extLst>
          </p:cNvPr>
          <p:cNvSpPr txBox="1"/>
          <p:nvPr/>
        </p:nvSpPr>
        <p:spPr>
          <a:xfrm>
            <a:off x="4735508" y="1443841"/>
            <a:ext cx="41044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另一种主要激发机制是</a:t>
            </a:r>
            <a:r>
              <a:rPr lang="en-US" altLang="zh-CN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kappa</a:t>
            </a:r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机制</a:t>
            </a:r>
            <a:r>
              <a:rPr lang="en-GB" altLang="zh-CN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:</a:t>
            </a:r>
          </a:p>
          <a:p>
            <a:endParaRPr lang="en-GB" altLang="zh-CN" sz="28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GB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主要</a:t>
            </a:r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对应</a:t>
            </a:r>
            <a:endParaRPr lang="en-GB" altLang="zh-CN" sz="28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Classical</a:t>
            </a:r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US" altLang="zh-CN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pulsators</a:t>
            </a:r>
          </a:p>
          <a:p>
            <a:r>
              <a:rPr 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</a:p>
          <a:p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没有对流运动的恒星</a:t>
            </a:r>
            <a:endParaRPr lang="en-GB" altLang="zh-CN" sz="28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sz="28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8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振幅较大</a:t>
            </a:r>
            <a:endParaRPr lang="en-GB" sz="28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EF8B35-E822-D74B-9350-B57EF1CA9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268760"/>
            <a:ext cx="4410490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992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8947B3-545B-F944-9208-6D946B028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2656"/>
            <a:ext cx="9144000" cy="5143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619FB1-8905-4743-8DCA-7731BAF0C6A4}"/>
              </a:ext>
            </a:extLst>
          </p:cNvPr>
          <p:cNvSpPr txBox="1"/>
          <p:nvPr/>
        </p:nvSpPr>
        <p:spPr>
          <a:xfrm>
            <a:off x="1178555" y="5733256"/>
            <a:ext cx="67868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dirty="0">
                <a:solidFill>
                  <a:srgbClr val="C00000"/>
                </a:solidFill>
              </a:rPr>
              <a:t>注：</a:t>
            </a:r>
            <a:r>
              <a:rPr lang="en-US" sz="2800" dirty="0">
                <a:solidFill>
                  <a:srgbClr val="C00000"/>
                </a:solidFill>
              </a:rPr>
              <a:t>Kappa</a:t>
            </a:r>
            <a:r>
              <a:rPr lang="zh-CN" altLang="en-US" sz="2800" dirty="0">
                <a:solidFill>
                  <a:srgbClr val="C00000"/>
                </a:solidFill>
              </a:rPr>
              <a:t>机制驱动的恒星振动的物理图像与对流驱动的不同。</a:t>
            </a:r>
            <a:endParaRPr lang="en-US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2086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pPr marL="0" indent="0">
              <a:buNone/>
            </a:pP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是什么？星震现象和观测手段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星震的物理图像和激发机制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面相的核心科学问题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类太阳振动的观测特征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类太阳振动的一般研究流程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1723514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995CACF3-0C28-3F43-9502-56B701FC6C7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6250664"/>
          </a:xfrm>
        </p:spPr>
        <p:txBody>
          <a:bodyPr>
            <a:normAutofit/>
          </a:bodyPr>
          <a:lstStyle/>
          <a:p>
            <a:r>
              <a:rPr lang="zh-CN" altLang="en-US" dirty="0"/>
              <a:t>不同类型恒星振动的物理图像、物理过程、物理机制、理论模型建立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b="1" dirty="0"/>
              <a:t>            </a:t>
            </a:r>
            <a:r>
              <a:rPr lang="zh-CN" altLang="en-US" b="1" dirty="0">
                <a:solidFill>
                  <a:srgbClr val="C00000"/>
                </a:solidFill>
              </a:rPr>
              <a:t>分析振动的频率、振幅、相位</a:t>
            </a:r>
            <a:endParaRPr lang="en-GB" altLang="zh-CN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b="1" dirty="0">
                <a:solidFill>
                  <a:srgbClr val="C00000"/>
                </a:solidFill>
              </a:rPr>
              <a:t>            数值模拟</a:t>
            </a:r>
            <a:endParaRPr lang="en-GB" altLang="zh-CN" b="1" dirty="0">
              <a:solidFill>
                <a:srgbClr val="C00000"/>
              </a:solidFill>
            </a:endParaRPr>
          </a:p>
          <a:p>
            <a:endParaRPr lang="en-GB" dirty="0"/>
          </a:p>
          <a:p>
            <a:r>
              <a:rPr lang="zh-CN" altLang="en-US" dirty="0"/>
              <a:t>利用恒星振动特征探索恒星内部结构：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       直接测量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       数值反演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       数值模拟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       理论建模</a:t>
            </a:r>
            <a:endParaRPr lang="en-US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7739283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780120"/>
            <a:ext cx="8229240" cy="5297760"/>
          </a:xfrm>
        </p:spPr>
        <p:txBody>
          <a:bodyPr/>
          <a:lstStyle/>
          <a:p>
            <a:pPr marL="0" indent="0">
              <a:buNone/>
            </a:pP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是什么？星震现象和观测手段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星震的物理图像和激发机制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latin typeface="STZhongsong" panose="02010600040101010101" pitchFamily="2" charset="-122"/>
                <a:ea typeface="STZhongsong" panose="02010600040101010101" pitchFamily="2" charset="-122"/>
              </a:rPr>
              <a:t>星震学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面相的核心科学问题</a:t>
            </a:r>
            <a:endParaRPr lang="en-GB" altLang="zh-CN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类太阳振动的观测特征</a:t>
            </a:r>
            <a:endParaRPr lang="en-GB" altLang="zh-CN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类太阳振动的一般研究流程</a:t>
            </a:r>
            <a:endParaRPr lang="en-GB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18184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A1C473-03EB-96B5-5D9D-7F45238B16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7" y="842033"/>
            <a:ext cx="5983123" cy="5822502"/>
          </a:xfrm>
          <a:prstGeom prst="rect">
            <a:avLst/>
          </a:prstGeom>
        </p:spPr>
      </p:pic>
      <p:sp>
        <p:nvSpPr>
          <p:cNvPr id="146" name="TextShape 1"/>
          <p:cNvSpPr txBox="1"/>
          <p:nvPr/>
        </p:nvSpPr>
        <p:spPr>
          <a:xfrm>
            <a:off x="261556" y="0"/>
            <a:ext cx="8229240" cy="9712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STZhongsong" panose="02010600040101010101" pitchFamily="2" charset="-122"/>
                <a:ea typeface="STZhongsong" panose="02010600040101010101" pitchFamily="2" charset="-122"/>
                <a:cs typeface="+mj-cs"/>
              </a:rPr>
              <a:t>类太阳振动：对流驱动的星震</a:t>
            </a:r>
          </a:p>
        </p:txBody>
      </p:sp>
      <p:sp>
        <p:nvSpPr>
          <p:cNvPr id="5" name="矩形 4"/>
          <p:cNvSpPr/>
          <p:nvPr/>
        </p:nvSpPr>
        <p:spPr>
          <a:xfrm>
            <a:off x="5838383" y="5030611"/>
            <a:ext cx="2857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Regions in the HR diagram where oscillating stars are observed. (By J. Christensen-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Dalsgaard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  <a:endParaRPr lang="zh-CN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0497CB15-993B-278D-E22B-B1D0361C27C8}"/>
              </a:ext>
            </a:extLst>
          </p:cNvPr>
          <p:cNvSpPr/>
          <p:nvPr/>
        </p:nvSpPr>
        <p:spPr>
          <a:xfrm>
            <a:off x="5874638" y="1628800"/>
            <a:ext cx="3089850" cy="2968216"/>
          </a:xfrm>
          <a:prstGeom prst="wedgeRoundRectCallout">
            <a:avLst>
              <a:gd name="adj1" fmla="val -97507"/>
              <a:gd name="adj2" fmla="val 27563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矮星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GB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(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&lt;1.3</a:t>
            </a:r>
            <a:r>
              <a:rPr 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M</a:t>
            </a:r>
            <a:r>
              <a:rPr lang="en-US" sz="2400" baseline="-25000" dirty="0">
                <a:latin typeface="STZhongsong" panose="02010600040101010101" pitchFamily="2" charset="-122"/>
                <a:ea typeface="STZhongsong" panose="02010600040101010101" pitchFamily="2" charset="-122"/>
              </a:rPr>
              <a:t>☉</a:t>
            </a:r>
            <a:r>
              <a:rPr lang="en-GB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)</a:t>
            </a:r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GB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红巨星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(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1-5</a:t>
            </a:r>
            <a:r>
              <a:rPr 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M</a:t>
            </a:r>
            <a:r>
              <a:rPr lang="en-US" sz="2400" baseline="-25000" dirty="0">
                <a:latin typeface="STZhongsong" panose="02010600040101010101" pitchFamily="2" charset="-122"/>
                <a:ea typeface="STZhongsong" panose="02010600040101010101" pitchFamily="2" charset="-122"/>
              </a:rPr>
              <a:t>☉</a:t>
            </a:r>
            <a:r>
              <a:rPr 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)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振幅范围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: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1-10000ppm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振动频率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：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&lt;5000microHz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8579950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D7308E23-6048-1449-857D-83E57584C62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997427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类太阳振动的光变曲线</a:t>
            </a:r>
          </a:p>
        </p:txBody>
      </p:sp>
      <p:pic>
        <p:nvPicPr>
          <p:cNvPr id="4" name="Picture 6" descr="Kepler Light Curves Optimized For Asteroseismology (KEPSEISMIC)">
            <a:extLst>
              <a:ext uri="{FF2B5EF4-FFF2-40B4-BE49-F238E27FC236}">
                <a16:creationId xmlns:a16="http://schemas.microsoft.com/office/drawing/2014/main" id="{3557F611-FC52-B34D-B890-4D566473CC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988"/>
          <a:stretch/>
        </p:blipFill>
        <p:spPr bwMode="auto">
          <a:xfrm>
            <a:off x="220556" y="1344875"/>
            <a:ext cx="8702528" cy="3236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399B1E-E635-9B43-9365-6F0FB2EFB104}"/>
              </a:ext>
            </a:extLst>
          </p:cNvPr>
          <p:cNvSpPr txBox="1"/>
          <p:nvPr/>
        </p:nvSpPr>
        <p:spPr>
          <a:xfrm>
            <a:off x="1100848" y="4653896"/>
            <a:ext cx="3831192" cy="1691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C00000"/>
                </a:solidFill>
              </a:rPr>
              <a:t>振幅对应恒星大小</a:t>
            </a:r>
            <a:endParaRPr lang="en-GB" altLang="zh-CN" sz="24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C00000"/>
                </a:solidFill>
              </a:rPr>
              <a:t>最大振幅对应特定频率</a:t>
            </a:r>
            <a:endParaRPr lang="en-GB" altLang="zh-CN" sz="24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400" b="1" dirty="0">
                <a:solidFill>
                  <a:srgbClr val="C00000"/>
                </a:solidFill>
              </a:rPr>
              <a:t>有多个特征频率</a:t>
            </a:r>
            <a:endParaRPr lang="en-GB" altLang="zh-CN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239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D7308E23-6048-1449-857D-83E57584C62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997427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 dirty="0"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类太阳振动的功率谱</a:t>
            </a:r>
          </a:p>
        </p:txBody>
      </p:sp>
      <p:pic>
        <p:nvPicPr>
          <p:cNvPr id="6" name="Picture 3" descr="Image result for asteroseismology before and after kepler">
            <a:extLst>
              <a:ext uri="{FF2B5EF4-FFF2-40B4-BE49-F238E27FC236}">
                <a16:creationId xmlns:a16="http://schemas.microsoft.com/office/drawing/2014/main" id="{3E47A422-271F-DC45-9242-83F82B8A0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60" y="1867130"/>
            <a:ext cx="6851104" cy="499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399B1E-E635-9B43-9365-6F0FB2EFB104}"/>
              </a:ext>
            </a:extLst>
          </p:cNvPr>
          <p:cNvSpPr txBox="1"/>
          <p:nvPr/>
        </p:nvSpPr>
        <p:spPr>
          <a:xfrm>
            <a:off x="477986" y="1242521"/>
            <a:ext cx="80544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C00000"/>
                </a:solidFill>
              </a:rPr>
              <a:t>测光数据的功率谱通常包括多种周期信号的信息：</a:t>
            </a:r>
            <a:endParaRPr lang="en-GB" altLang="zh-CN" sz="2400" b="1" dirty="0">
              <a:solidFill>
                <a:srgbClr val="C00000"/>
              </a:solidFill>
            </a:endParaRPr>
          </a:p>
          <a:p>
            <a:r>
              <a:rPr lang="zh-CN" altLang="en-US" sz="2400" b="1" dirty="0">
                <a:solidFill>
                  <a:srgbClr val="C00000"/>
                </a:solidFill>
              </a:rPr>
              <a:t>米粒组织背景、白噪声、转动、掩食、</a:t>
            </a:r>
            <a:r>
              <a:rPr lang="zh-CN" altLang="en-GB" sz="2400" b="1" dirty="0">
                <a:solidFill>
                  <a:srgbClr val="C00000"/>
                </a:solidFill>
              </a:rPr>
              <a:t>恒星</a:t>
            </a:r>
            <a:r>
              <a:rPr lang="zh-CN" altLang="en-US" sz="2400" b="1" dirty="0">
                <a:solidFill>
                  <a:srgbClr val="C00000"/>
                </a:solidFill>
              </a:rPr>
              <a:t>振动</a:t>
            </a:r>
            <a:r>
              <a:rPr lang="zh-CN" altLang="en-GB" sz="2400" b="1" dirty="0">
                <a:solidFill>
                  <a:srgbClr val="C00000"/>
                </a:solidFill>
              </a:rPr>
              <a:t>等</a:t>
            </a:r>
            <a:endParaRPr lang="en-GB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52898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301DF68-C9CD-0543-AF69-362843A544D7}"/>
              </a:ext>
            </a:extLst>
          </p:cNvPr>
          <p:cNvGrpSpPr/>
          <p:nvPr/>
        </p:nvGrpSpPr>
        <p:grpSpPr>
          <a:xfrm>
            <a:off x="955780" y="1249203"/>
            <a:ext cx="7166510" cy="3830848"/>
            <a:chOff x="955780" y="1249203"/>
            <a:chExt cx="7166510" cy="3830848"/>
          </a:xfrm>
        </p:grpSpPr>
        <p:pic>
          <p:nvPicPr>
            <p:cNvPr id="4" name="Picture 4" descr="How to estimate a star's mass and radius using asteroseismology — Lightkurve">
              <a:extLst>
                <a:ext uri="{FF2B5EF4-FFF2-40B4-BE49-F238E27FC236}">
                  <a16:creationId xmlns:a16="http://schemas.microsoft.com/office/drawing/2014/main" id="{6D77C911-0C43-5C49-8BEA-59DE6C1B5D0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5780" y="1249203"/>
              <a:ext cx="7166510" cy="3830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21D9ED5-7D36-5242-95CA-381CAA4407C0}"/>
                </a:ext>
              </a:extLst>
            </p:cNvPr>
            <p:cNvSpPr/>
            <p:nvPr/>
          </p:nvSpPr>
          <p:spPr>
            <a:xfrm>
              <a:off x="4474426" y="2560564"/>
              <a:ext cx="75469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800" i="1" dirty="0" err="1">
                  <a:solidFill>
                    <a:srgbClr val="C00000"/>
                  </a:solidFill>
                </a:rPr>
                <a:t>ν</a:t>
              </a:r>
              <a:r>
                <a:rPr lang="en-US" altLang="zh-CN" sz="2800" baseline="-25000" dirty="0" err="1">
                  <a:solidFill>
                    <a:srgbClr val="C00000"/>
                  </a:solidFill>
                </a:rPr>
                <a:t>max</a:t>
              </a:r>
              <a:endParaRPr lang="en-US" sz="280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225EA23-273A-A340-8E48-82DD37230020}"/>
                </a:ext>
              </a:extLst>
            </p:cNvPr>
            <p:cNvSpPr/>
            <p:nvPr/>
          </p:nvSpPr>
          <p:spPr>
            <a:xfrm>
              <a:off x="4055640" y="1846314"/>
              <a:ext cx="44435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dirty="0">
                  <a:solidFill>
                    <a:srgbClr val="C00000"/>
                  </a:solidFill>
                </a:rPr>
                <a:t>𝜟</a:t>
              </a:r>
              <a:r>
                <a:rPr lang="en-US" altLang="zh-CN" i="1" dirty="0" err="1">
                  <a:solidFill>
                    <a:srgbClr val="C00000"/>
                  </a:solidFill>
                </a:rPr>
                <a:t>ν</a:t>
              </a:r>
              <a:endParaRPr lang="en-US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74DA1AA-B8AC-D341-A543-E9F4ED88C15E}"/>
                </a:ext>
              </a:extLst>
            </p:cNvPr>
            <p:cNvSpPr/>
            <p:nvPr/>
          </p:nvSpPr>
          <p:spPr>
            <a:xfrm>
              <a:off x="4565064" y="1853529"/>
              <a:ext cx="44435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dirty="0">
                  <a:solidFill>
                    <a:srgbClr val="C00000"/>
                  </a:solidFill>
                </a:rPr>
                <a:t>𝜟</a:t>
              </a:r>
              <a:r>
                <a:rPr lang="en-US" altLang="zh-CN" i="1" dirty="0" err="1">
                  <a:solidFill>
                    <a:srgbClr val="C00000"/>
                  </a:solidFill>
                </a:rPr>
                <a:t>ν</a:t>
              </a:r>
              <a:endParaRPr lang="en-US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BE7F78F-1D74-A347-ADF6-3EF51924CC9B}"/>
                </a:ext>
              </a:extLst>
            </p:cNvPr>
            <p:cNvSpPr/>
            <p:nvPr/>
          </p:nvSpPr>
          <p:spPr>
            <a:xfrm>
              <a:off x="5038333" y="1844824"/>
              <a:ext cx="44435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dirty="0">
                  <a:solidFill>
                    <a:srgbClr val="C00000"/>
                  </a:solidFill>
                </a:rPr>
                <a:t>𝜟</a:t>
              </a:r>
              <a:r>
                <a:rPr lang="en-US" altLang="zh-CN" i="1" dirty="0" err="1">
                  <a:solidFill>
                    <a:srgbClr val="C00000"/>
                  </a:solidFill>
                </a:rPr>
                <a:t>ν</a:t>
              </a:r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DE846C-E842-A24A-9B03-A40D2BFE0DB1}"/>
                </a:ext>
              </a:extLst>
            </p:cNvPr>
            <p:cNvSpPr/>
            <p:nvPr/>
          </p:nvSpPr>
          <p:spPr>
            <a:xfrm>
              <a:off x="3563888" y="1844383"/>
              <a:ext cx="44435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dirty="0">
                  <a:solidFill>
                    <a:srgbClr val="C00000"/>
                  </a:solidFill>
                </a:rPr>
                <a:t>𝜟</a:t>
              </a:r>
              <a:r>
                <a:rPr lang="en-US" altLang="zh-CN" i="1" dirty="0" err="1">
                  <a:solidFill>
                    <a:srgbClr val="C00000"/>
                  </a:solidFill>
                </a:rPr>
                <a:t>ν</a:t>
              </a:r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FEC10E-9BBC-B844-BF57-7DB0D6CEB3C6}"/>
                </a:ext>
              </a:extLst>
            </p:cNvPr>
            <p:cNvSpPr/>
            <p:nvPr/>
          </p:nvSpPr>
          <p:spPr>
            <a:xfrm>
              <a:off x="5567808" y="1844824"/>
              <a:ext cx="44435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dirty="0">
                  <a:solidFill>
                    <a:srgbClr val="C00000"/>
                  </a:solidFill>
                </a:rPr>
                <a:t>𝜟</a:t>
              </a:r>
              <a:r>
                <a:rPr lang="en-US" altLang="zh-CN" i="1" dirty="0" err="1">
                  <a:solidFill>
                    <a:srgbClr val="C00000"/>
                  </a:solidFill>
                </a:rPr>
                <a:t>ν</a:t>
              </a:r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11F6AC-30E9-9E43-A2B9-56EB2A19F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类太阳振动的功率谱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22D93-B061-034B-9D65-790D32A1A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3155" y="5157192"/>
            <a:ext cx="4581133" cy="1296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振幅最大对应特定频率 （</a:t>
            </a:r>
            <a:r>
              <a:rPr lang="en-US" altLang="zh-CN" sz="2400" i="1" dirty="0" err="1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ν</a:t>
            </a:r>
            <a:r>
              <a:rPr lang="en-US" altLang="zh-CN" sz="2400" baseline="-25000" dirty="0" err="1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max</a:t>
            </a:r>
            <a:r>
              <a:rPr lang="zh-CN" altLang="en-US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）</a:t>
            </a:r>
            <a:endParaRPr lang="en-GB" altLang="zh-CN" sz="24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振幅分布呈高斯分布</a:t>
            </a:r>
            <a:endParaRPr lang="en-US" altLang="zh-CN" sz="24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振动</a:t>
            </a:r>
            <a:r>
              <a:rPr lang="zh-CN" altLang="en-US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频率呈等间隔分布（𝜟</a:t>
            </a:r>
            <a:r>
              <a:rPr lang="en-US" altLang="zh-CN" sz="2400" i="1" dirty="0" err="1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ν</a:t>
            </a:r>
            <a:r>
              <a:rPr lang="en-US" altLang="zh-CN" sz="2400" i="1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</a:t>
            </a:r>
            <a:r>
              <a:rPr lang="zh-CN" altLang="en-US" sz="2400" dirty="0">
                <a:solidFill>
                  <a:srgbClr val="C0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）</a:t>
            </a:r>
            <a:endParaRPr lang="en-GB" altLang="zh-CN" sz="2400" dirty="0">
              <a:solidFill>
                <a:srgbClr val="C0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GB" altLang="zh-CN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2510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470" y="116632"/>
            <a:ext cx="4385731" cy="5217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539" y="4581128"/>
            <a:ext cx="1983048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679"/>
          <a:stretch>
            <a:fillRect/>
          </a:stretch>
        </p:blipFill>
        <p:spPr bwMode="auto">
          <a:xfrm>
            <a:off x="5148064" y="4581128"/>
            <a:ext cx="908789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Box 26"/>
          <p:cNvSpPr txBox="1"/>
          <p:nvPr/>
        </p:nvSpPr>
        <p:spPr>
          <a:xfrm>
            <a:off x="5397631" y="5163096"/>
            <a:ext cx="2621230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Brown et al. (1991);</a:t>
            </a:r>
          </a:p>
          <a:p>
            <a:r>
              <a:rPr lang="en-AU" sz="1600" dirty="0"/>
              <a:t>Kjeldsen &amp; Bedding (1995)</a:t>
            </a:r>
          </a:p>
        </p:txBody>
      </p:sp>
      <p:sp>
        <p:nvSpPr>
          <p:cNvPr id="28" name="内容占位符 2"/>
          <p:cNvSpPr>
            <a:spLocks noGrp="1"/>
          </p:cNvSpPr>
          <p:nvPr>
            <p:ph idx="1"/>
          </p:nvPr>
        </p:nvSpPr>
        <p:spPr>
          <a:xfrm>
            <a:off x="164757" y="5380199"/>
            <a:ext cx="4429156" cy="71438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1600" dirty="0"/>
              <a:t>Solar-oscillations observed by </a:t>
            </a:r>
            <a:r>
              <a:rPr lang="en-US" sz="1600" dirty="0" err="1"/>
              <a:t>kepler</a:t>
            </a:r>
            <a:r>
              <a:rPr lang="en-US" sz="1600" dirty="0"/>
              <a:t> (Chaplin &amp; </a:t>
            </a:r>
            <a:r>
              <a:rPr lang="en-US" sz="1600" kern="0" dirty="0" err="1"/>
              <a:t>Miglio</a:t>
            </a:r>
            <a:r>
              <a:rPr lang="en-US" sz="1600" kern="0" dirty="0"/>
              <a:t> 2013</a:t>
            </a:r>
            <a:r>
              <a:rPr lang="en-US" sz="1600" dirty="0"/>
              <a:t>)</a:t>
            </a:r>
            <a:endParaRPr lang="zh-CN" altLang="en-US" dirty="0"/>
          </a:p>
        </p:txBody>
      </p:sp>
      <p:pic>
        <p:nvPicPr>
          <p:cNvPr id="30" name="Picture 2">
            <a:extLst>
              <a:ext uri="{FF2B5EF4-FFF2-40B4-BE49-F238E27FC236}">
                <a16:creationId xmlns:a16="http://schemas.microsoft.com/office/drawing/2014/main" id="{DBE68089-A509-A847-8ED5-9A3F878771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4488078" y="481860"/>
            <a:ext cx="4399214" cy="379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E01ACA-A515-2848-A045-FDB4B7039FA3}"/>
              </a:ext>
            </a:extLst>
          </p:cNvPr>
          <p:cNvSpPr/>
          <p:nvPr/>
        </p:nvSpPr>
        <p:spPr>
          <a:xfrm>
            <a:off x="331434" y="5930116"/>
            <a:ext cx="848113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FF0000"/>
                </a:solidFill>
              </a:rPr>
              <a:t>logg</a:t>
            </a:r>
            <a:r>
              <a:rPr lang="en-US" altLang="zh-CN" sz="2800" dirty="0">
                <a:solidFill>
                  <a:srgbClr val="FF0000"/>
                </a:solidFill>
              </a:rPr>
              <a:t>: Spectroscopy ~0.1</a:t>
            </a:r>
            <a:r>
              <a:rPr lang="zh-CN" altLang="en-US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 err="1">
                <a:solidFill>
                  <a:srgbClr val="FF0000"/>
                </a:solidFill>
              </a:rPr>
              <a:t>dex</a:t>
            </a:r>
            <a:r>
              <a:rPr lang="en-US" altLang="zh-CN" sz="2800" dirty="0">
                <a:solidFill>
                  <a:srgbClr val="FF0000"/>
                </a:solidFill>
              </a:rPr>
              <a:t>; seismology: ~0.005dex</a:t>
            </a:r>
            <a:r>
              <a:rPr lang="zh-CN" altLang="en-US" sz="2800" dirty="0">
                <a:solidFill>
                  <a:srgbClr val="FF0000"/>
                </a:solidFill>
              </a:rPr>
              <a:t>            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545C40-A218-9242-AB32-B051B137A0FB}"/>
              </a:ext>
            </a:extLst>
          </p:cNvPr>
          <p:cNvSpPr txBox="1"/>
          <p:nvPr/>
        </p:nvSpPr>
        <p:spPr>
          <a:xfrm>
            <a:off x="1547664" y="343790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C00000"/>
                </a:solidFill>
              </a:rPr>
              <a:t>那颗恒星更大？</a:t>
            </a:r>
            <a:endParaRPr lang="en-US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87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9" grpId="0"/>
      <p:bldP spid="2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103C-9811-3F4E-A970-4C92CBEAF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类太阳振动的更多细节特征</a:t>
            </a:r>
            <a:endParaRPr lang="en-US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11DA91C0-059C-2449-89BE-2B0F41154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700808"/>
            <a:ext cx="6574527" cy="4694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4F1737-C865-C14E-9D66-7150A1E18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26480"/>
            <a:ext cx="2242592" cy="950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8473336-0CD1-7144-B7B4-E10FDB3D01E9}"/>
                  </a:ext>
                </a:extLst>
              </p:cNvPr>
              <p:cNvSpPr txBox="1"/>
              <p:nvPr/>
            </p:nvSpPr>
            <p:spPr>
              <a:xfrm>
                <a:off x="6574527" y="3244714"/>
                <a:ext cx="1566134" cy="48109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𝛿𝜈</m:t>
                    </m:r>
                    <m:r>
                      <a:rPr lang="en-US" altLang="zh-CN" sz="3200" b="0" i="1" baseline="-250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02</m:t>
                    </m:r>
                  </m:oMath>
                </a14:m>
                <a:r>
                  <a:rPr lang="zh-CN" altLang="en-US" sz="2800" baseline="-25000" dirty="0"/>
                  <a:t> </a:t>
                </a:r>
                <a:r>
                  <a:rPr lang="zh-CN" altLang="en-US" sz="2800" dirty="0"/>
                  <a:t>～ </a:t>
                </a:r>
                <a:r>
                  <a:rPr lang="en-US" altLang="zh-CN" sz="2800" dirty="0" err="1"/>
                  <a:t>Xc</a:t>
                </a:r>
                <a:endParaRPr lang="en-US" sz="2800" baseline="-250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8473336-0CD1-7144-B7B4-E10FDB3D01E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527" y="3244714"/>
                <a:ext cx="1566134" cy="481094"/>
              </a:xfrm>
              <a:prstGeom prst="rect">
                <a:avLst/>
              </a:prstGeom>
              <a:blipFill>
                <a:blip r:embed="rId4"/>
                <a:stretch>
                  <a:fillRect l="-8871" t="-17949" r="-12903" b="-4102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698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1" y="3219708"/>
            <a:ext cx="6705600" cy="2372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080" y="1444487"/>
            <a:ext cx="3581400" cy="102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488" y="1415891"/>
            <a:ext cx="2458688" cy="1041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533400" y="36220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AU" sz="36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762000" y="2457708"/>
            <a:ext cx="8229600" cy="9144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3600" b="0" i="0" u="none" strike="noStrike" kern="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Solve to get mass and radius: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AEE0B5-6360-3F41-B8C0-6FEF7F0201D0}"/>
              </a:ext>
            </a:extLst>
          </p:cNvPr>
          <p:cNvSpPr txBox="1"/>
          <p:nvPr/>
        </p:nvSpPr>
        <p:spPr>
          <a:xfrm>
            <a:off x="2555776" y="56333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~5%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2E022F-40A7-964E-8581-8DBA124F8098}"/>
              </a:ext>
            </a:extLst>
          </p:cNvPr>
          <p:cNvSpPr txBox="1"/>
          <p:nvPr/>
        </p:nvSpPr>
        <p:spPr>
          <a:xfrm>
            <a:off x="4127377" y="5714092"/>
            <a:ext cx="13807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~2%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3245E7-0451-354D-81F9-EB4071B2F7E4}"/>
              </a:ext>
            </a:extLst>
          </p:cNvPr>
          <p:cNvSpPr txBox="1"/>
          <p:nvPr/>
        </p:nvSpPr>
        <p:spPr>
          <a:xfrm>
            <a:off x="5868144" y="5694928"/>
            <a:ext cx="13807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~1-2%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4E5E5F-3950-264A-B1FC-7F7B4B3DBCA4}"/>
              </a:ext>
            </a:extLst>
          </p:cNvPr>
          <p:cNvSpPr/>
          <p:nvPr/>
        </p:nvSpPr>
        <p:spPr>
          <a:xfrm>
            <a:off x="891002" y="122223"/>
            <a:ext cx="67154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3600" dirty="0"/>
              <a:t>星震学基本参数</a:t>
            </a:r>
            <a:br>
              <a:rPr lang="en-GB" altLang="zh-CN" sz="3600" dirty="0"/>
            </a:br>
            <a:r>
              <a:rPr lang="zh-CN" altLang="en-US" sz="3600" dirty="0"/>
              <a:t>可以快速判断恒星基本参数</a:t>
            </a:r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CCE541-F43B-5E46-8894-46E7BF6E492E}"/>
              </a:ext>
            </a:extLst>
          </p:cNvPr>
          <p:cNvSpPr txBox="1"/>
          <p:nvPr/>
        </p:nvSpPr>
        <p:spPr>
          <a:xfrm>
            <a:off x="1403648" y="625936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0070C0"/>
                </a:solidFill>
              </a:rPr>
              <a:t>注：该关系系统误差大且系统误差非线性。</a:t>
            </a:r>
            <a:endParaRPr lang="en-US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51999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43A25-961A-394A-B7ED-2AAA4F0F4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/>
              <a:t>星震学基本参数</a:t>
            </a:r>
            <a:br>
              <a:rPr lang="en-GB" altLang="zh-CN" dirty="0"/>
            </a:br>
            <a:r>
              <a:rPr lang="zh-CN" altLang="en-US" dirty="0"/>
              <a:t>可以快速判断恒星基本参数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F7A532-3CFB-124A-ACF7-4EC5FF75DA12}"/>
              </a:ext>
            </a:extLst>
          </p:cNvPr>
          <p:cNvSpPr/>
          <p:nvPr/>
        </p:nvSpPr>
        <p:spPr>
          <a:xfrm>
            <a:off x="276926" y="5713762"/>
            <a:ext cx="83741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11111"/>
                </a:solidFill>
                <a:latin typeface="Roboto"/>
              </a:rPr>
              <a:t>CD diagram showing </a:t>
            </a:r>
            <a:r>
              <a:rPr lang="en-GB" dirty="0" err="1">
                <a:solidFill>
                  <a:srgbClr val="111111"/>
                </a:solidFill>
                <a:latin typeface="Roboto"/>
              </a:rPr>
              <a:t>asteroseismic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 measurements-the small frequency separation </a:t>
            </a:r>
            <a:r>
              <a:rPr lang="en-GB" dirty="0" err="1">
                <a:solidFill>
                  <a:srgbClr val="111111"/>
                </a:solidFill>
                <a:latin typeface="Roboto"/>
              </a:rPr>
              <a:t>δν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 vs the the large frequency separation ∆</a:t>
            </a:r>
            <a:r>
              <a:rPr lang="en-GB" dirty="0" err="1">
                <a:solidFill>
                  <a:srgbClr val="111111"/>
                </a:solidFill>
                <a:latin typeface="Roboto"/>
              </a:rPr>
              <a:t>ν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. (</a:t>
            </a:r>
            <a:r>
              <a:rPr lang="en-GB" dirty="0"/>
              <a:t> </a:t>
            </a:r>
            <a:r>
              <a:rPr lang="pt" u="sng" dirty="0">
                <a:hlinkClick r:id="rId2"/>
              </a:rPr>
              <a:t>Mario J. P. F. G. Monteiro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)</a:t>
            </a:r>
            <a:endParaRPr lang="en-GB" b="0" i="0" u="none" strike="noStrike" dirty="0">
              <a:solidFill>
                <a:srgbClr val="111111"/>
              </a:solidFill>
              <a:effectLst/>
              <a:latin typeface="Roboto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3F6761-A4B7-E646-9A84-BAFD6E149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6212" y="1569894"/>
            <a:ext cx="5435863" cy="386266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FF806FF7-FA23-4A49-A8DF-BCC0B2734962}"/>
                  </a:ext>
                </a:extLst>
              </p:cNvPr>
              <p:cNvSpPr/>
              <p:nvPr/>
            </p:nvSpPr>
            <p:spPr>
              <a:xfrm>
                <a:off x="457200" y="3262500"/>
                <a:ext cx="864339" cy="5132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𝛿𝜈</m:t>
                    </m:r>
                    <m:r>
                      <a:rPr lang="en-US" altLang="zh-CN" sz="2800" i="1" baseline="-2500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02</m:t>
                    </m:r>
                  </m:oMath>
                </a14:m>
                <a:r>
                  <a:rPr lang="zh-CN" altLang="en-US" sz="2400" baseline="-25000" dirty="0"/>
                  <a:t> </a:t>
                </a:r>
                <a:endParaRPr lang="en-US" sz="2800" dirty="0"/>
              </a:p>
            </p:txBody>
          </p:sp>
        </mc:Choice>
        <mc:Fallback xmlns="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FF806FF7-FA23-4A49-A8DF-BCC0B273496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3262500"/>
                <a:ext cx="864339" cy="513282"/>
              </a:xfrm>
              <a:prstGeom prst="rect">
                <a:avLst/>
              </a:prstGeom>
              <a:blipFill>
                <a:blip r:embed="rId4"/>
                <a:stretch>
                  <a:fillRect l="-4412" b="-731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C12A300B-DEC4-964B-B9C2-E294764D249D}"/>
                  </a:ext>
                </a:extLst>
              </p:cNvPr>
              <p:cNvSpPr/>
              <p:nvPr/>
            </p:nvSpPr>
            <p:spPr>
              <a:xfrm>
                <a:off x="3941326" y="5301208"/>
                <a:ext cx="637610" cy="5132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US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𝜈</m:t>
                    </m:r>
                  </m:oMath>
                </a14:m>
                <a:r>
                  <a:rPr lang="zh-CN" altLang="en-US" sz="2400" baseline="-25000" dirty="0"/>
                  <a:t> </a:t>
                </a:r>
                <a:endParaRPr lang="en-US" sz="2800" dirty="0"/>
              </a:p>
            </p:txBody>
          </p:sp>
        </mc:Choice>
        <mc:Fallback xmlns=""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C12A300B-DEC4-964B-B9C2-E294764D249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1326" y="5301208"/>
                <a:ext cx="637610" cy="513282"/>
              </a:xfrm>
              <a:prstGeom prst="rect">
                <a:avLst/>
              </a:prstGeom>
              <a:blipFill>
                <a:blip r:embed="rId5"/>
                <a:stretch>
                  <a:fillRect l="-38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C1034DCA-10D5-0548-BF66-EC5EC65AC8B2}"/>
              </a:ext>
            </a:extLst>
          </p:cNvPr>
          <p:cNvSpPr txBox="1"/>
          <p:nvPr/>
        </p:nvSpPr>
        <p:spPr>
          <a:xfrm>
            <a:off x="3992110" y="4936123"/>
            <a:ext cx="2500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Main-Sequence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CE056F-FB91-A24E-A72D-744191B92AB6}"/>
              </a:ext>
            </a:extLst>
          </p:cNvPr>
          <p:cNvSpPr txBox="1"/>
          <p:nvPr/>
        </p:nvSpPr>
        <p:spPr>
          <a:xfrm>
            <a:off x="2105134" y="495299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Giants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E09DD6-F9CB-7A4E-9828-379AC7C8A990}"/>
              </a:ext>
            </a:extLst>
          </p:cNvPr>
          <p:cNvCxnSpPr>
            <a:endCxn id="10" idx="2"/>
          </p:cNvCxnSpPr>
          <p:nvPr/>
        </p:nvCxnSpPr>
        <p:spPr>
          <a:xfrm>
            <a:off x="3041238" y="1523493"/>
            <a:ext cx="0" cy="3891171"/>
          </a:xfrm>
          <a:prstGeom prst="line">
            <a:avLst/>
          </a:prstGeom>
          <a:ln w="38100">
            <a:solidFill>
              <a:srgbClr val="92D050"/>
            </a:solidFill>
            <a:prstDash val="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B3A8887-A969-5046-A899-B68AAECEEA08}"/>
              </a:ext>
            </a:extLst>
          </p:cNvPr>
          <p:cNvSpPr txBox="1"/>
          <p:nvPr/>
        </p:nvSpPr>
        <p:spPr>
          <a:xfrm>
            <a:off x="1348405" y="6312371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0070C0"/>
                </a:solidFill>
              </a:rPr>
              <a:t>注：</a:t>
            </a:r>
            <a:r>
              <a:rPr lang="en-US" altLang="zh-CN" sz="2400" b="1" dirty="0">
                <a:solidFill>
                  <a:srgbClr val="0070C0"/>
                </a:solidFill>
              </a:rPr>
              <a:t>CD</a:t>
            </a:r>
            <a:r>
              <a:rPr lang="zh-CN" altLang="en-US" sz="2400" b="1" dirty="0">
                <a:solidFill>
                  <a:srgbClr val="0070C0"/>
                </a:solidFill>
              </a:rPr>
              <a:t>图关系系统误差较小，比较可信。</a:t>
            </a:r>
            <a:endParaRPr lang="en-US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36599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219CD-2B29-C84B-B7E0-AC81C72DB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巨星阶段的混合模式振动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E0D28A-E34A-5145-BB16-AF6A6403A9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1749627"/>
            <a:ext cx="3358746" cy="33587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1C753F-2F99-0649-97E4-F459E7B358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49626"/>
            <a:ext cx="3358747" cy="33587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1B6337-88B4-2549-A664-2C3CF5774548}"/>
              </a:ext>
            </a:extLst>
          </p:cNvPr>
          <p:cNvSpPr txBox="1"/>
          <p:nvPr/>
        </p:nvSpPr>
        <p:spPr>
          <a:xfrm>
            <a:off x="683568" y="5423819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主序阶段</a:t>
            </a:r>
            <a:r>
              <a:rPr lang="en-US" altLang="zh-CN" sz="2000" b="1" dirty="0"/>
              <a:t>p-mode</a:t>
            </a:r>
            <a:r>
              <a:rPr lang="zh-CN" altLang="en-US" sz="2000" b="1" dirty="0"/>
              <a:t>与</a:t>
            </a:r>
            <a:r>
              <a:rPr lang="en-US" altLang="zh-CN" sz="2000" b="1" dirty="0"/>
              <a:t>g-mode</a:t>
            </a:r>
            <a:r>
              <a:rPr lang="zh-CN" altLang="en-US" sz="2000" b="1" dirty="0"/>
              <a:t>频率差异较大</a:t>
            </a:r>
            <a:r>
              <a:rPr lang="en-GB" altLang="zh-CN" sz="2000" b="1" dirty="0"/>
              <a:t>, </a:t>
            </a:r>
            <a:r>
              <a:rPr lang="zh-CN" altLang="en-GB" sz="2000" b="1" dirty="0"/>
              <a:t>无</a:t>
            </a:r>
            <a:r>
              <a:rPr lang="zh-CN" altLang="en-US" sz="2000" b="1" dirty="0"/>
              <a:t>互相作用</a:t>
            </a:r>
            <a:endParaRPr lang="en-US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086229-D91B-7A4C-8652-72DF88640E84}"/>
              </a:ext>
            </a:extLst>
          </p:cNvPr>
          <p:cNvSpPr txBox="1"/>
          <p:nvPr/>
        </p:nvSpPr>
        <p:spPr>
          <a:xfrm>
            <a:off x="4572000" y="5440362"/>
            <a:ext cx="38987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巨星中</a:t>
            </a:r>
            <a:r>
              <a:rPr lang="en-US" altLang="zh-CN" sz="2000" b="1" dirty="0"/>
              <a:t>p-mode</a:t>
            </a:r>
            <a:r>
              <a:rPr lang="zh-CN" altLang="en-US" sz="2000" b="1" dirty="0"/>
              <a:t>与</a:t>
            </a:r>
            <a:r>
              <a:rPr lang="en-US" altLang="zh-CN" sz="2000" b="1" dirty="0"/>
              <a:t>g-mode</a:t>
            </a:r>
            <a:r>
              <a:rPr lang="zh-CN" altLang="en-US" sz="2000" b="1" dirty="0"/>
              <a:t>频率接近</a:t>
            </a:r>
            <a:r>
              <a:rPr lang="en-GB" altLang="zh-CN" sz="2000" b="1" dirty="0"/>
              <a:t>, </a:t>
            </a:r>
            <a:r>
              <a:rPr lang="zh-CN" altLang="en-GB" sz="2000" b="1" dirty="0"/>
              <a:t>发生</a:t>
            </a:r>
            <a:r>
              <a:rPr lang="zh-CN" altLang="en-US" sz="2000" b="1" dirty="0"/>
              <a:t>耦合，产生混合模式振动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66118492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7B27-3AC8-4680-BA0B-FDE2C34BC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0882"/>
            <a:ext cx="8229600" cy="1143000"/>
          </a:xfrm>
        </p:spPr>
        <p:txBody>
          <a:bodyPr/>
          <a:lstStyle/>
          <a:p>
            <a:r>
              <a:rPr lang="zh-CN" altLang="en-GB" dirty="0"/>
              <a:t>类太阳</a:t>
            </a:r>
            <a:r>
              <a:rPr lang="zh-CN" altLang="en-US" dirty="0"/>
              <a:t>振动的三种典型</a:t>
            </a:r>
            <a:r>
              <a:rPr lang="en-US" altLang="zh-CN" dirty="0"/>
              <a:t>echelle</a:t>
            </a:r>
            <a:r>
              <a:rPr lang="zh-CN" altLang="en-GB" dirty="0"/>
              <a:t>图</a:t>
            </a:r>
            <a:endParaRPr lang="en-AU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81A06AF-5F2E-4F73-8780-4D87D9E1CA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053" y="904489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AU" sz="1350"/>
          </a:p>
        </p:txBody>
      </p:sp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B4D7DAFD-0CE9-D51C-27E3-316058ECD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44446"/>
            <a:ext cx="7585242" cy="43444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34DC24-581B-B04F-B869-1B79FAD3FBDF}"/>
              </a:ext>
            </a:extLst>
          </p:cNvPr>
          <p:cNvSpPr txBox="1"/>
          <p:nvPr/>
        </p:nvSpPr>
        <p:spPr>
          <a:xfrm>
            <a:off x="1269830" y="130388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主序星：</a:t>
            </a:r>
            <a:endParaRPr lang="en-GB" altLang="zh-CN" b="1" dirty="0">
              <a:solidFill>
                <a:srgbClr val="C00000"/>
              </a:solidFill>
            </a:endParaRPr>
          </a:p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全声波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BF013-8E65-4D4D-A9EE-B21C8F4218C2}"/>
              </a:ext>
            </a:extLst>
          </p:cNvPr>
          <p:cNvSpPr txBox="1"/>
          <p:nvPr/>
        </p:nvSpPr>
        <p:spPr>
          <a:xfrm>
            <a:off x="3077834" y="1279138"/>
            <a:ext cx="2988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亚巨星：</a:t>
            </a:r>
            <a:endParaRPr lang="en-GB" altLang="zh-CN" b="1" dirty="0">
              <a:solidFill>
                <a:srgbClr val="C00000"/>
              </a:solidFill>
            </a:endParaRPr>
          </a:p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声波</a:t>
            </a:r>
            <a:r>
              <a:rPr lang="en-US" altLang="zh-CN" b="1" dirty="0">
                <a:solidFill>
                  <a:srgbClr val="C00000"/>
                </a:solidFill>
              </a:rPr>
              <a:t>+</a:t>
            </a:r>
            <a:r>
              <a:rPr lang="zh-CN" altLang="en-US" b="1" dirty="0">
                <a:solidFill>
                  <a:srgbClr val="C00000"/>
                </a:solidFill>
              </a:rPr>
              <a:t>少量混合模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5AF360-B956-144A-BC06-FD88B91FD192}"/>
              </a:ext>
            </a:extLst>
          </p:cNvPr>
          <p:cNvSpPr txBox="1"/>
          <p:nvPr/>
        </p:nvSpPr>
        <p:spPr>
          <a:xfrm>
            <a:off x="5594423" y="1268760"/>
            <a:ext cx="2988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红巨星：</a:t>
            </a:r>
            <a:endParaRPr lang="en-GB" altLang="zh-CN" b="1" dirty="0">
              <a:solidFill>
                <a:srgbClr val="C00000"/>
              </a:solidFill>
            </a:endParaRPr>
          </a:p>
          <a:p>
            <a:pPr algn="ctr"/>
            <a:r>
              <a:rPr lang="zh-CN" altLang="en-US" b="1" dirty="0">
                <a:solidFill>
                  <a:srgbClr val="C00000"/>
                </a:solidFill>
              </a:rPr>
              <a:t>声波</a:t>
            </a:r>
            <a:r>
              <a:rPr lang="en-US" altLang="zh-CN" b="1" dirty="0">
                <a:solidFill>
                  <a:srgbClr val="C00000"/>
                </a:solidFill>
              </a:rPr>
              <a:t>+</a:t>
            </a:r>
            <a:r>
              <a:rPr lang="zh-CN" altLang="en-US" b="1" dirty="0">
                <a:solidFill>
                  <a:srgbClr val="C00000"/>
                </a:solidFill>
              </a:rPr>
              <a:t>大量混合模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2746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79731-4DD8-455C-AE6B-24A1EBAD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20" y="548680"/>
            <a:ext cx="3309878" cy="1293699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恒星振动包括丰富细节</a:t>
            </a:r>
            <a:endParaRPr lang="en-AU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46943-3F58-4B19-84FA-B0C2903FA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4443" y="966667"/>
            <a:ext cx="1891389" cy="4934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8A1238-E7B3-4CEA-A28B-CB761367A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21842"/>
            <a:ext cx="3554603" cy="16143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0F81E53-5998-4653-9362-A887EE276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025" y="1509937"/>
            <a:ext cx="2531717" cy="407793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CC24A843-F6ED-C34D-9B7B-A7E07A4ABBB7}"/>
              </a:ext>
            </a:extLst>
          </p:cNvPr>
          <p:cNvSpPr txBox="1">
            <a:spLocks/>
          </p:cNvSpPr>
          <p:nvPr/>
        </p:nvSpPr>
        <p:spPr>
          <a:xfrm>
            <a:off x="3290235" y="5662470"/>
            <a:ext cx="6203579" cy="12936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dirty="0"/>
              <a:t>echelle</a:t>
            </a:r>
            <a:r>
              <a:rPr lang="zh-CN" altLang="en-US" dirty="0"/>
              <a:t> </a:t>
            </a:r>
            <a:r>
              <a:rPr lang="en-US" altLang="zh-CN" dirty="0"/>
              <a:t>diagram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87398831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0" name="文本框 2">
            <a:extLst>
              <a:ext uri="{FF2B5EF4-FFF2-40B4-BE49-F238E27FC236}">
                <a16:creationId xmlns:a16="http://schemas.microsoft.com/office/drawing/2014/main" id="{81312E97-639F-43AD-8A25-53C1266D68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0701" y="297784"/>
            <a:ext cx="7777163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 dirty="0">
                <a:latin typeface="+mn-lt"/>
              </a:rPr>
              <a:t>星震学解构恒星内部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7B0DA1C-5F9F-594A-80F7-1CA2B8020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764952"/>
            <a:ext cx="5933730" cy="2694794"/>
          </a:xfrm>
          <a:prstGeom prst="rect">
            <a:avLst/>
          </a:prstGeom>
        </p:spPr>
      </p:pic>
      <p:pic>
        <p:nvPicPr>
          <p:cNvPr id="4" name="Picture 3" descr="A picture containing sitting, meter, train, people&#10;&#10;Description automatically generated">
            <a:extLst>
              <a:ext uri="{FF2B5EF4-FFF2-40B4-BE49-F238E27FC236}">
                <a16:creationId xmlns:a16="http://schemas.microsoft.com/office/drawing/2014/main" id="{D8CD4B8E-F44E-C94C-A4D4-569E3EC866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52" r="45993"/>
          <a:stretch/>
        </p:blipFill>
        <p:spPr>
          <a:xfrm>
            <a:off x="1331640" y="4283430"/>
            <a:ext cx="5597294" cy="1627208"/>
          </a:xfrm>
          <a:prstGeom prst="rect">
            <a:avLst/>
          </a:prstGeom>
        </p:spPr>
      </p:pic>
      <p:sp>
        <p:nvSpPr>
          <p:cNvPr id="24" name="Right Arrow 23">
            <a:extLst>
              <a:ext uri="{FF2B5EF4-FFF2-40B4-BE49-F238E27FC236}">
                <a16:creationId xmlns:a16="http://schemas.microsoft.com/office/drawing/2014/main" id="{30FC130D-E85C-7946-AE82-CF415BCB00DF}"/>
              </a:ext>
            </a:extLst>
          </p:cNvPr>
          <p:cNvSpPr/>
          <p:nvPr/>
        </p:nvSpPr>
        <p:spPr>
          <a:xfrm rot="5400000">
            <a:off x="3627342" y="3403725"/>
            <a:ext cx="637555" cy="80023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3AE63DC2-61D8-274A-B842-DAFF84E3A9F1}"/>
              </a:ext>
            </a:extLst>
          </p:cNvPr>
          <p:cNvSpPr/>
          <p:nvPr/>
        </p:nvSpPr>
        <p:spPr>
          <a:xfrm rot="5400000">
            <a:off x="3666973" y="5880953"/>
            <a:ext cx="558293" cy="80023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1620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ight Arrow 23">
            <a:extLst>
              <a:ext uri="{FF2B5EF4-FFF2-40B4-BE49-F238E27FC236}">
                <a16:creationId xmlns:a16="http://schemas.microsoft.com/office/drawing/2014/main" id="{30FC130D-E85C-7946-AE82-CF415BCB00DF}"/>
              </a:ext>
            </a:extLst>
          </p:cNvPr>
          <p:cNvSpPr/>
          <p:nvPr/>
        </p:nvSpPr>
        <p:spPr>
          <a:xfrm>
            <a:off x="4150614" y="1546467"/>
            <a:ext cx="516561" cy="80023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3AE63DC2-61D8-274A-B842-DAFF84E3A9F1}"/>
              </a:ext>
            </a:extLst>
          </p:cNvPr>
          <p:cNvSpPr/>
          <p:nvPr/>
        </p:nvSpPr>
        <p:spPr>
          <a:xfrm rot="5400000">
            <a:off x="2108484" y="2532229"/>
            <a:ext cx="400049" cy="80023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9A52381C-80F5-5A41-A564-A169DDBBC858}"/>
                  </a:ext>
                </a:extLst>
              </p14:cNvPr>
              <p14:cNvContentPartPr/>
              <p14:nvPr/>
            </p14:nvContentPartPr>
            <p14:xfrm>
              <a:off x="5918053" y="3081667"/>
              <a:ext cx="17280" cy="9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9A52381C-80F5-5A41-A564-A169DDBBC85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02933" y="3066187"/>
                <a:ext cx="4788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637DAC10-6DC6-704D-A480-59A6599843F5}"/>
                  </a:ext>
                </a:extLst>
              </p14:cNvPr>
              <p14:cNvContentPartPr/>
              <p14:nvPr/>
            </p14:nvContentPartPr>
            <p14:xfrm>
              <a:off x="5782806" y="3132370"/>
              <a:ext cx="25200" cy="32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637DAC10-6DC6-704D-A480-59A6599843F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67326" y="3116890"/>
                <a:ext cx="55800" cy="3384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17B9D7AF-63F2-DA43-ADAB-CA622068D8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92" y="3140711"/>
            <a:ext cx="3624704" cy="3372002"/>
          </a:xfrm>
          <a:prstGeom prst="rect">
            <a:avLst/>
          </a:prstGeom>
        </p:spPr>
      </p:pic>
      <p:pic>
        <p:nvPicPr>
          <p:cNvPr id="30" name="Content Placeholder 5">
            <a:extLst>
              <a:ext uri="{FF2B5EF4-FFF2-40B4-BE49-F238E27FC236}">
                <a16:creationId xmlns:a16="http://schemas.microsoft.com/office/drawing/2014/main" id="{0D860DFE-BD93-9945-9BA5-AF614F4313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90" y="6473"/>
            <a:ext cx="5053271" cy="2570387"/>
          </a:xfr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18E6382-9C71-6143-9361-F74CA28B2A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7474" y="2268134"/>
            <a:ext cx="985257" cy="24183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0A9BB20-3CEA-5F47-B62C-2D7A3B8C7C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2731" y="2193851"/>
            <a:ext cx="985257" cy="383009"/>
          </a:xfrm>
          <a:prstGeom prst="rect">
            <a:avLst/>
          </a:prstGeom>
        </p:spPr>
      </p:pic>
      <p:sp>
        <p:nvSpPr>
          <p:cNvPr id="41" name="Right Arrow 40">
            <a:extLst>
              <a:ext uri="{FF2B5EF4-FFF2-40B4-BE49-F238E27FC236}">
                <a16:creationId xmlns:a16="http://schemas.microsoft.com/office/drawing/2014/main" id="{C951F93A-B753-0541-AE8D-5B1CF87656DC}"/>
              </a:ext>
            </a:extLst>
          </p:cNvPr>
          <p:cNvSpPr/>
          <p:nvPr/>
        </p:nvSpPr>
        <p:spPr>
          <a:xfrm>
            <a:off x="4267126" y="4489782"/>
            <a:ext cx="400049" cy="80023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866A6C-5C01-0B41-9D62-9D3FCDA92F1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41332" t="14783"/>
          <a:stretch/>
        </p:blipFill>
        <p:spPr>
          <a:xfrm rot="10800000">
            <a:off x="5086506" y="2937220"/>
            <a:ext cx="3483654" cy="3575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78005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12F8D2C-EDF7-B64F-8FD4-4A58DCF666BE}"/>
              </a:ext>
            </a:extLst>
          </p:cNvPr>
          <p:cNvSpPr/>
          <p:nvPr/>
        </p:nvSpPr>
        <p:spPr>
          <a:xfrm>
            <a:off x="339094" y="116632"/>
            <a:ext cx="8229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dirty="0">
                <a:solidFill>
                  <a:srgbClr val="3F3F3F"/>
                </a:solidFill>
                <a:latin typeface="Helvetica Neue" panose="02000503000000020004" pitchFamily="2" charset="0"/>
              </a:rPr>
              <a:t>1926</a:t>
            </a:r>
            <a:r>
              <a:rPr lang="zh-CN" altLang="en-US" sz="2400" b="1" dirty="0">
                <a:solidFill>
                  <a:srgbClr val="3F3F3F"/>
                </a:solidFill>
                <a:latin typeface="Helvetica Neue" panose="02000503000000020004" pitchFamily="2" charset="0"/>
              </a:rPr>
              <a:t>年：</a:t>
            </a:r>
            <a:endParaRPr lang="en-GB" altLang="ja-JP" sz="2400" dirty="0">
              <a:solidFill>
                <a:srgbClr val="3F3F3F"/>
              </a:solidFill>
              <a:latin typeface="Helvetica Neue" panose="02000503000000020004" pitchFamily="2" charset="0"/>
            </a:endParaRPr>
          </a:p>
          <a:p>
            <a:r>
              <a:rPr lang="ja-JP" altLang="en-US" sz="2400">
                <a:solidFill>
                  <a:srgbClr val="3F3F3F"/>
                </a:solidFill>
                <a:latin typeface="Helvetica Neue" panose="02000503000000020004" pitchFamily="2" charset="0"/>
              </a:rPr>
              <a:t>“望远镜正帮助我们看到越来越广阔的宇宙，但什么可以穿越恒星表面让我们一睹这高墙背后的隐秘呢</a:t>
            </a:r>
            <a:r>
              <a:rPr lang="en-US" altLang="ja-JP" sz="2400" dirty="0">
                <a:solidFill>
                  <a:srgbClr val="3F3F3F"/>
                </a:solidFill>
                <a:latin typeface="Helvetica Neue" panose="02000503000000020004" pitchFamily="2" charset="0"/>
              </a:rPr>
              <a:t>?”</a:t>
            </a:r>
          </a:p>
          <a:p>
            <a:endParaRPr lang="en-US" dirty="0">
              <a:solidFill>
                <a:srgbClr val="3F3F3F"/>
              </a:solidFill>
              <a:latin typeface="Helvetica Neue" panose="02000503000000020004" pitchFamily="2" charset="0"/>
            </a:endParaRPr>
          </a:p>
          <a:p>
            <a:r>
              <a:rPr lang="en-US" altLang="zh-CN" dirty="0">
                <a:solidFill>
                  <a:srgbClr val="3F3F3F"/>
                </a:solidFill>
                <a:latin typeface="Helvetica Neue" panose="02000503000000020004" pitchFamily="2" charset="0"/>
              </a:rPr>
              <a:t>	</a:t>
            </a:r>
            <a:r>
              <a:rPr lang="zh-CN" altLang="en-US" dirty="0">
                <a:solidFill>
                  <a:srgbClr val="3F3F3F"/>
                </a:solidFill>
                <a:latin typeface="Helvetica Neue" panose="02000503000000020004" pitchFamily="2" charset="0"/>
              </a:rPr>
              <a:t>                 </a:t>
            </a:r>
            <a:r>
              <a:rPr lang="en-US" altLang="zh-CN" dirty="0">
                <a:solidFill>
                  <a:srgbClr val="3F3F3F"/>
                </a:solidFill>
                <a:latin typeface="Helvetica Neue" panose="02000503000000020004" pitchFamily="2" charset="0"/>
              </a:rPr>
              <a:t>——</a:t>
            </a:r>
            <a:r>
              <a:rPr lang="ja-JP" altLang="en-US">
                <a:solidFill>
                  <a:srgbClr val="3F3F3F"/>
                </a:solidFill>
                <a:latin typeface="Helvetica Neue" panose="02000503000000020004" pitchFamily="2" charset="0"/>
              </a:rPr>
              <a:t>爱丁顿（</a:t>
            </a:r>
            <a:r>
              <a:rPr lang="en-AU" dirty="0">
                <a:solidFill>
                  <a:srgbClr val="3F3F3F"/>
                </a:solidFill>
                <a:latin typeface="Helvetica Neue" panose="02000503000000020004" pitchFamily="2" charset="0"/>
              </a:rPr>
              <a:t>Arthur Eddington</a:t>
            </a:r>
            <a:r>
              <a:rPr lang="zh-CN" altLang="en-US" dirty="0">
                <a:solidFill>
                  <a:srgbClr val="3F3F3F"/>
                </a:solidFill>
                <a:latin typeface="Helvetica Neue" panose="02000503000000020004" pitchFamily="2" charset="0"/>
              </a:rPr>
              <a:t>）</a:t>
            </a:r>
            <a:r>
              <a:rPr lang="en-US" altLang="ja-JP" dirty="0">
                <a:solidFill>
                  <a:srgbClr val="3F3F3F"/>
                </a:solidFill>
                <a:latin typeface="Helvetica Neue" panose="02000503000000020004" pitchFamily="2" charset="0"/>
              </a:rPr>
              <a:t>《</a:t>
            </a:r>
            <a:r>
              <a:rPr lang="ja-JP" altLang="en-US">
                <a:solidFill>
                  <a:srgbClr val="3F3F3F"/>
                </a:solidFill>
                <a:latin typeface="Helvetica Neue" panose="02000503000000020004" pitchFamily="2" charset="0"/>
              </a:rPr>
              <a:t>恒星的内部</a:t>
            </a:r>
            <a:r>
              <a:rPr lang="zh-CN" altLang="en-US" b="1" dirty="0">
                <a:solidFill>
                  <a:srgbClr val="3F3F3F"/>
                </a:solidFill>
                <a:latin typeface="Helvetica Neue" panose="02000503000000020004" pitchFamily="2" charset="0"/>
              </a:rPr>
              <a:t>结构</a:t>
            </a:r>
            <a:r>
              <a:rPr lang="en-US" altLang="ja-JP" dirty="0">
                <a:solidFill>
                  <a:srgbClr val="3F3F3F"/>
                </a:solidFill>
                <a:latin typeface="Helvetica Neue" panose="02000503000000020004" pitchFamily="2" charset="0"/>
              </a:rPr>
              <a:t>》</a:t>
            </a:r>
            <a:endParaRPr lang="en-US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7C5E2A-2A1F-244F-8E57-88E242976C71}"/>
              </a:ext>
            </a:extLst>
          </p:cNvPr>
          <p:cNvSpPr/>
          <p:nvPr/>
        </p:nvSpPr>
        <p:spPr>
          <a:xfrm>
            <a:off x="339094" y="1876578"/>
            <a:ext cx="8229600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1960s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：首次探测到太阳五分钟振动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1980-2000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：地面望远镜搜集了十几颗亮星的星震学数据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2006: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 </a:t>
            </a:r>
            <a:r>
              <a:rPr lang="en-US" altLang="zh-CN" dirty="0" err="1">
                <a:solidFill>
                  <a:srgbClr val="C00000"/>
                </a:solidFill>
                <a:latin typeface="Helvetica Neue" panose="02000503000000020004" pitchFamily="2" charset="0"/>
              </a:rPr>
              <a:t>CoRoT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空间望远镜带来了几千颗红巨星的星震学数据，成为星震学黄金时代的开始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2009</a:t>
            </a:r>
            <a:r>
              <a:rPr lang="en-GB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: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 </a:t>
            </a:r>
            <a:r>
              <a:rPr lang="en-GB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Kepler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空间望远镜先后观测了约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2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万颗恒星的星震学数据，为恒星内部结构研究带来了革命性的突破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2018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年：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TESS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空间望远镜开始进行全天巡天观测，目前已经获得约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15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万颗恒星的星震学数据，这是一次“全天恒星星震学大普查”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2026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年：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Plato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将接力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TESS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，并以更大的视场进行时域巡天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TBD: ET2.0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将重新观测</a:t>
            </a:r>
            <a:r>
              <a:rPr lang="en-US" altLang="zh-CN" dirty="0">
                <a:solidFill>
                  <a:srgbClr val="C00000"/>
                </a:solidFill>
                <a:latin typeface="Helvetica Neue" panose="02000503000000020004" pitchFamily="2" charset="0"/>
              </a:rPr>
              <a:t>Kepler</a:t>
            </a:r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天区，提供更长时间基线的星震学数据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  <a:p>
            <a:r>
              <a:rPr lang="zh-CN" altLang="en-US" dirty="0">
                <a:solidFill>
                  <a:srgbClr val="C00000"/>
                </a:solidFill>
                <a:latin typeface="Helvetica Neue" panose="02000503000000020004" pitchFamily="2" charset="0"/>
              </a:rPr>
              <a:t>（以及若干未提及的地面和空间望远镜）</a:t>
            </a:r>
            <a:endParaRPr lang="en-GB" altLang="zh-CN" dirty="0">
              <a:solidFill>
                <a:srgbClr val="C00000"/>
              </a:solidFill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88689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extShape 1"/>
          <p:cNvSpPr txBox="1"/>
          <p:nvPr/>
        </p:nvSpPr>
        <p:spPr>
          <a:xfrm>
            <a:off x="107504" y="632157"/>
            <a:ext cx="9036496" cy="497181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pPr algn="ctr"/>
            <a:endParaRPr lang="en-US" sz="4000" b="1" strike="noStrike" spc="-1" dirty="0"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36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zh-CN" altLang="en-GB" sz="4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致谢</a:t>
            </a:r>
            <a:endParaRPr lang="en-GB" altLang="zh-CN" sz="40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40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en-US" altLang="zh-CN" sz="4000" b="1" spc="-1" dirty="0">
                <a:solidFill>
                  <a:srgbClr val="C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Q&amp;A</a:t>
            </a:r>
            <a:endParaRPr lang="en-GB" altLang="zh-CN" sz="24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80367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240D42-2A29-8745-9C9E-2AF0B5D29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1A2492AF-9188-DE42-92BF-ECFC69B6F4E9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90624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课</a:t>
            </a:r>
            <a:r>
              <a:rPr lang="en-US" altLang="zh-CN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2</a:t>
            </a: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的主要内容：前沿问题选讲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GB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</a:t>
            </a: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学精确测量恒星基本参数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星震学精确测定恒星内部结构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利用混合模式振动区分巨星支恒星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星震学测量恒星表面转动与磁活动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星震学测量巨星中心核的转动和磁场</a:t>
            </a:r>
            <a:endParaRPr lang="en-GB" altLang="zh-CN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6958948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类太阳振动的</a:t>
            </a:r>
            <a:r>
              <a:rPr lang="en-US" dirty="0" err="1">
                <a:solidFill>
                  <a:schemeClr val="bg1"/>
                </a:solidFill>
              </a:rPr>
              <a:t>Scaling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Relations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93A70B1-BF85-789A-0A5B-3E71ABBFC864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61510" y="4710418"/>
          <a:ext cx="8820979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4226">
                  <a:extLst>
                    <a:ext uri="{9D8B030D-6E8A-4147-A177-3AD203B41FA5}">
                      <a16:colId xmlns:a16="http://schemas.microsoft.com/office/drawing/2014/main" val="1567600242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130182976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38040667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1219835699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583200603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123365515"/>
                    </a:ext>
                  </a:extLst>
                </a:gridCol>
                <a:gridCol w="852096">
                  <a:extLst>
                    <a:ext uri="{9D8B030D-6E8A-4147-A177-3AD203B41FA5}">
                      <a16:colId xmlns:a16="http://schemas.microsoft.com/office/drawing/2014/main" val="2705455762"/>
                    </a:ext>
                  </a:extLst>
                </a:gridCol>
                <a:gridCol w="1470161">
                  <a:extLst>
                    <a:ext uri="{9D8B030D-6E8A-4147-A177-3AD203B41FA5}">
                      <a16:colId xmlns:a16="http://schemas.microsoft.com/office/drawing/2014/main" val="787129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参数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R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Age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logg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Teff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𝜟</a:t>
                      </a:r>
                      <a:r>
                        <a:rPr lang="en-US" altLang="zh-CN" sz="2400" b="1" i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v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i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v</a:t>
                      </a:r>
                      <a:r>
                        <a:rPr lang="en-US" altLang="zh-CN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max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8410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SR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方法</a:t>
                      </a:r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误差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8%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25%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0.01dex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~1-2%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~1%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~2%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759961"/>
                  </a:ext>
                </a:extLst>
              </a:tr>
            </a:tbl>
          </a:graphicData>
        </a:graphic>
      </p:graphicFrame>
      <p:pic>
        <p:nvPicPr>
          <p:cNvPr id="7" name="Picture 6" descr="A picture containing text, font, handwriting, diagram&#10;&#10;Description automatically generated">
            <a:extLst>
              <a:ext uri="{FF2B5EF4-FFF2-40B4-BE49-F238E27FC236}">
                <a16:creationId xmlns:a16="http://schemas.microsoft.com/office/drawing/2014/main" id="{2EABC4E8-B51D-1274-EC95-DB1ED580E2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90382"/>
            <a:ext cx="5976664" cy="25415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B5017F-88CC-CDBD-4C80-106647DA110E}"/>
              </a:ext>
            </a:extLst>
          </p:cNvPr>
          <p:cNvSpPr txBox="1"/>
          <p:nvPr/>
        </p:nvSpPr>
        <p:spPr>
          <a:xfrm>
            <a:off x="314354" y="5903228"/>
            <a:ext cx="85152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Results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are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based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on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16,000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Kepler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RGS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from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Yu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et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al.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2018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and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 err="1">
                <a:solidFill>
                  <a:schemeClr val="bg1">
                    <a:lumMod val="95000"/>
                  </a:schemeClr>
                </a:solidFill>
              </a:rPr>
              <a:t>Yu&amp;Li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,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in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sz="2000" b="1" dirty="0">
                <a:solidFill>
                  <a:schemeClr val="bg1">
                    <a:lumMod val="95000"/>
                  </a:schemeClr>
                </a:solidFill>
              </a:rPr>
              <a:t>prep</a:t>
            </a:r>
            <a:endParaRPr lang="en-US" sz="20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2899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Scaling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relation</a:t>
            </a:r>
            <a:r>
              <a:rPr lang="zh-CN" altLang="en-US" dirty="0">
                <a:solidFill>
                  <a:schemeClr val="bg1"/>
                </a:solidFill>
              </a:rPr>
              <a:t>存在系统差问题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9C2A7C38-E47F-B421-608A-7ECC803FB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1417638"/>
            <a:ext cx="5256584" cy="50437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57EBCD-0C4F-5920-0231-A4AD4982D9F6}"/>
              </a:ext>
            </a:extLst>
          </p:cNvPr>
          <p:cNvSpPr txBox="1"/>
          <p:nvPr/>
        </p:nvSpPr>
        <p:spPr>
          <a:xfrm>
            <a:off x="3707904" y="4978697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Validating</a:t>
            </a:r>
            <a:r>
              <a:rPr lang="zh-CN" altLang="en-US" dirty="0"/>
              <a:t> </a:t>
            </a:r>
            <a:r>
              <a:rPr lang="en-US" altLang="zh-CN" dirty="0"/>
              <a:t>scaling</a:t>
            </a:r>
            <a:r>
              <a:rPr lang="zh-CN" altLang="en-US" dirty="0"/>
              <a:t> </a:t>
            </a:r>
            <a:r>
              <a:rPr lang="en-US" altLang="zh-CN" dirty="0"/>
              <a:t>relation</a:t>
            </a:r>
            <a:r>
              <a:rPr lang="zh-CN" altLang="en-US" dirty="0"/>
              <a:t> </a:t>
            </a:r>
            <a:r>
              <a:rPr lang="en-US" altLang="zh-CN" dirty="0"/>
              <a:t>with</a:t>
            </a:r>
            <a:r>
              <a:rPr lang="zh-CN" altLang="en-US" dirty="0"/>
              <a:t> </a:t>
            </a:r>
            <a:r>
              <a:rPr lang="en-US" altLang="zh-CN" dirty="0"/>
              <a:t>10</a:t>
            </a:r>
            <a:r>
              <a:rPr lang="zh-CN" altLang="en-US" dirty="0"/>
              <a:t> </a:t>
            </a:r>
            <a:r>
              <a:rPr lang="en-US" altLang="zh-CN" dirty="0"/>
              <a:t>RG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EB</a:t>
            </a:r>
            <a:r>
              <a:rPr lang="zh-CN" altLang="en-US" dirty="0"/>
              <a:t> </a:t>
            </a:r>
            <a:r>
              <a:rPr lang="en-US" altLang="zh-CN" dirty="0"/>
              <a:t>systems</a:t>
            </a:r>
            <a:r>
              <a:rPr lang="zh-CN" altLang="en-US" dirty="0"/>
              <a:t> </a:t>
            </a:r>
            <a:r>
              <a:rPr lang="en-US" altLang="zh-CN" dirty="0"/>
              <a:t>(Figure</a:t>
            </a:r>
            <a:r>
              <a:rPr lang="zh-CN" altLang="en-US" dirty="0"/>
              <a:t> </a:t>
            </a:r>
            <a:r>
              <a:rPr lang="en-US" altLang="zh-CN" dirty="0"/>
              <a:t>from</a:t>
            </a:r>
            <a:r>
              <a:rPr lang="zh-CN" altLang="en-US" dirty="0"/>
              <a:t> </a:t>
            </a:r>
            <a:r>
              <a:rPr lang="en-US" altLang="zh-CN" dirty="0"/>
              <a:t>Wang</a:t>
            </a:r>
            <a:r>
              <a:rPr lang="zh-CN" altLang="en-US" dirty="0"/>
              <a:t> </a:t>
            </a:r>
            <a:r>
              <a:rPr lang="en-US" altLang="zh-CN" dirty="0"/>
              <a:t>et</a:t>
            </a:r>
            <a:r>
              <a:rPr lang="zh-CN" altLang="en-US" dirty="0"/>
              <a:t> </a:t>
            </a:r>
            <a:r>
              <a:rPr lang="en-US" altLang="zh-CN" dirty="0"/>
              <a:t>al.</a:t>
            </a:r>
            <a:r>
              <a:rPr lang="zh-CN" altLang="en-US" dirty="0"/>
              <a:t> </a:t>
            </a:r>
            <a:r>
              <a:rPr lang="en-US" altLang="zh-CN" dirty="0"/>
              <a:t>2023)</a:t>
            </a:r>
            <a:endParaRPr lang="en-US" dirty="0"/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99367FA0-9AB8-E480-6D1C-E07BA7404AA1}"/>
              </a:ext>
            </a:extLst>
          </p:cNvPr>
          <p:cNvSpPr/>
          <p:nvPr/>
        </p:nvSpPr>
        <p:spPr>
          <a:xfrm rot="20545965">
            <a:off x="3307053" y="2701361"/>
            <a:ext cx="288032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CEB4C8-404A-30FF-AA4B-EE4DF2B480A5}"/>
              </a:ext>
            </a:extLst>
          </p:cNvPr>
          <p:cNvSpPr txBox="1"/>
          <p:nvPr/>
        </p:nvSpPr>
        <p:spPr>
          <a:xfrm>
            <a:off x="2651757" y="2191491"/>
            <a:ext cx="2556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平均质量偏差为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+15%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58555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通过星震学频率限制恒星参数</a:t>
            </a:r>
            <a:br>
              <a:rPr 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</a:br>
            <a:r>
              <a:rPr lang="en-US" altLang="zh-CN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(</a:t>
            </a:r>
            <a:r>
              <a:rPr lang="zh-CN" altLang="en-US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精细星震学</a:t>
            </a:r>
            <a:r>
              <a:rPr lang="en-US" altLang="zh-CN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1.0)</a:t>
            </a:r>
            <a:endParaRPr lang="en-US" dirty="0">
              <a:solidFill>
                <a:schemeClr val="bg1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Content Placeholder 5" descr="A picture containing text, line, plot, diagram&#10;&#10;Description automatically generated">
            <a:extLst>
              <a:ext uri="{FF2B5EF4-FFF2-40B4-BE49-F238E27FC236}">
                <a16:creationId xmlns:a16="http://schemas.microsoft.com/office/drawing/2014/main" id="{742C0CEF-9973-09BE-561B-04DAC7DD0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04864"/>
            <a:ext cx="9001000" cy="3744416"/>
          </a:xfr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102A22D8-3871-ACAA-B7D5-7B80B5E2F6AE}"/>
              </a:ext>
            </a:extLst>
          </p:cNvPr>
          <p:cNvGrpSpPr/>
          <p:nvPr/>
        </p:nvGrpSpPr>
        <p:grpSpPr>
          <a:xfrm>
            <a:off x="2699792" y="2924944"/>
            <a:ext cx="4752528" cy="2304256"/>
            <a:chOff x="2699792" y="2924944"/>
            <a:chExt cx="4752528" cy="2304256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93461F9-ED30-0D8E-5632-2F72B564FFD6}"/>
                </a:ext>
              </a:extLst>
            </p:cNvPr>
            <p:cNvGrpSpPr/>
            <p:nvPr/>
          </p:nvGrpSpPr>
          <p:grpSpPr>
            <a:xfrm>
              <a:off x="2699792" y="2924944"/>
              <a:ext cx="288032" cy="2304256"/>
              <a:chOff x="2699792" y="2924944"/>
              <a:chExt cx="288032" cy="2304256"/>
            </a:xfrm>
          </p:grpSpPr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9009667-CD13-D6F8-6E1E-4CCC7FFEE74E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C643CB06-602A-D265-B720-ED2F779B38BC}"/>
                  </a:ext>
                </a:extLst>
              </p:cNvPr>
              <p:cNvCxnSpPr>
                <a:cxnSpLocks/>
                <a:stCxn id="8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961121B-23BE-7F86-207A-43F007BAEC29}"/>
                </a:ext>
              </a:extLst>
            </p:cNvPr>
            <p:cNvGrpSpPr/>
            <p:nvPr/>
          </p:nvGrpSpPr>
          <p:grpSpPr>
            <a:xfrm>
              <a:off x="3419872" y="2924944"/>
              <a:ext cx="288032" cy="2304256"/>
              <a:chOff x="2699792" y="2924944"/>
              <a:chExt cx="288032" cy="2304256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E73BB57-A1B5-E2E3-95E5-AA4FD1A18E73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33B71A14-048E-A290-13A4-762379BEFF95}"/>
                  </a:ext>
                </a:extLst>
              </p:cNvPr>
              <p:cNvCxnSpPr>
                <a:cxnSpLocks/>
                <a:stCxn id="17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394458A-0BF7-CCA2-6A2C-611A226A87EB}"/>
                </a:ext>
              </a:extLst>
            </p:cNvPr>
            <p:cNvGrpSpPr/>
            <p:nvPr/>
          </p:nvGrpSpPr>
          <p:grpSpPr>
            <a:xfrm>
              <a:off x="4211960" y="2924944"/>
              <a:ext cx="288032" cy="2304256"/>
              <a:chOff x="2699792" y="2924944"/>
              <a:chExt cx="288032" cy="2304256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B7D211D7-7FC7-9EF1-FF29-88431E5573F5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93340E44-B722-6AD1-6090-D8AEF81A09EA}"/>
                  </a:ext>
                </a:extLst>
              </p:cNvPr>
              <p:cNvCxnSpPr>
                <a:cxnSpLocks/>
                <a:stCxn id="20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D897FE95-BEE1-6407-1237-038391A105E1}"/>
                </a:ext>
              </a:extLst>
            </p:cNvPr>
            <p:cNvGrpSpPr/>
            <p:nvPr/>
          </p:nvGrpSpPr>
          <p:grpSpPr>
            <a:xfrm>
              <a:off x="4932040" y="2924944"/>
              <a:ext cx="288032" cy="2304256"/>
              <a:chOff x="2699792" y="2924944"/>
              <a:chExt cx="288032" cy="2304256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026A5206-3981-6A18-6A62-41EC8C57D780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B918244-B8E1-2521-C7A7-BF3B98B2CCF0}"/>
                  </a:ext>
                </a:extLst>
              </p:cNvPr>
              <p:cNvCxnSpPr>
                <a:cxnSpLocks/>
                <a:stCxn id="23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41A208C-D94D-6E80-BB07-2B8204A7B9F2}"/>
                </a:ext>
              </a:extLst>
            </p:cNvPr>
            <p:cNvGrpSpPr/>
            <p:nvPr/>
          </p:nvGrpSpPr>
          <p:grpSpPr>
            <a:xfrm>
              <a:off x="5724128" y="2924944"/>
              <a:ext cx="288032" cy="2304256"/>
              <a:chOff x="2699792" y="2924944"/>
              <a:chExt cx="288032" cy="2304256"/>
            </a:xfrm>
          </p:grpSpPr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0E89EA76-1E7D-8DD5-F0D5-29A5E2CDA4AF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1888E71C-D1E4-E610-847C-0D5364EA9EC4}"/>
                  </a:ext>
                </a:extLst>
              </p:cNvPr>
              <p:cNvCxnSpPr>
                <a:cxnSpLocks/>
                <a:stCxn id="26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B7A4627-D8D3-701B-BD61-391760432701}"/>
                </a:ext>
              </a:extLst>
            </p:cNvPr>
            <p:cNvGrpSpPr/>
            <p:nvPr/>
          </p:nvGrpSpPr>
          <p:grpSpPr>
            <a:xfrm>
              <a:off x="6444208" y="2924944"/>
              <a:ext cx="288032" cy="2304256"/>
              <a:chOff x="2699792" y="2924944"/>
              <a:chExt cx="288032" cy="2304256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EFB9F86-33C1-9D99-89D1-597313262E59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81440900-FEF4-5986-5E15-3542D91E3312}"/>
                  </a:ext>
                </a:extLst>
              </p:cNvPr>
              <p:cNvCxnSpPr>
                <a:cxnSpLocks/>
                <a:stCxn id="29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FDE10283-675F-7F56-1732-99A6F36B6CA3}"/>
                </a:ext>
              </a:extLst>
            </p:cNvPr>
            <p:cNvGrpSpPr/>
            <p:nvPr/>
          </p:nvGrpSpPr>
          <p:grpSpPr>
            <a:xfrm>
              <a:off x="7164288" y="2924944"/>
              <a:ext cx="288032" cy="2304256"/>
              <a:chOff x="2699792" y="2924944"/>
              <a:chExt cx="288032" cy="2304256"/>
            </a:xfrm>
          </p:grpSpPr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C7EC6E34-C450-5F86-99AD-CAA33AAFF30F}"/>
                  </a:ext>
                </a:extLst>
              </p:cNvPr>
              <p:cNvSpPr txBox="1"/>
              <p:nvPr/>
            </p:nvSpPr>
            <p:spPr>
              <a:xfrm>
                <a:off x="2699792" y="2924944"/>
                <a:ext cx="2880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 dirty="0">
                    <a:solidFill>
                      <a:srgbClr val="FF0000"/>
                    </a:solidFill>
                  </a:rPr>
                  <a:t>0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7EEFD1BB-E286-B487-9801-6860AC03E5E1}"/>
                  </a:ext>
                </a:extLst>
              </p:cNvPr>
              <p:cNvCxnSpPr>
                <a:cxnSpLocks/>
                <a:stCxn id="32" idx="2"/>
              </p:cNvCxnSpPr>
              <p:nvPr/>
            </p:nvCxnSpPr>
            <p:spPr>
              <a:xfrm>
                <a:off x="2843808" y="3386609"/>
                <a:ext cx="0" cy="1842591"/>
              </a:xfrm>
              <a:prstGeom prst="line">
                <a:avLst/>
              </a:prstGeom>
              <a:ln w="38100"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14387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F9891CB-3DA8-6BE1-1FE7-8ADD5FAE99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981741"/>
              </p:ext>
            </p:extLst>
          </p:nvPr>
        </p:nvGraphicFramePr>
        <p:xfrm>
          <a:off x="765889" y="4946373"/>
          <a:ext cx="7531298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84984">
                  <a:extLst>
                    <a:ext uri="{9D8B030D-6E8A-4147-A177-3AD203B41FA5}">
                      <a16:colId xmlns:a16="http://schemas.microsoft.com/office/drawing/2014/main" val="1567600242"/>
                    </a:ext>
                  </a:extLst>
                </a:gridCol>
                <a:gridCol w="1055438">
                  <a:extLst>
                    <a:ext uri="{9D8B030D-6E8A-4147-A177-3AD203B41FA5}">
                      <a16:colId xmlns:a16="http://schemas.microsoft.com/office/drawing/2014/main" val="130182976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380406675"/>
                    </a:ext>
                  </a:extLst>
                </a:gridCol>
                <a:gridCol w="969682">
                  <a:extLst>
                    <a:ext uri="{9D8B030D-6E8A-4147-A177-3AD203B41FA5}">
                      <a16:colId xmlns:a16="http://schemas.microsoft.com/office/drawing/2014/main" val="2123365515"/>
                    </a:ext>
                  </a:extLst>
                </a:gridCol>
                <a:gridCol w="1813082">
                  <a:extLst>
                    <a:ext uri="{9D8B030D-6E8A-4147-A177-3AD203B41FA5}">
                      <a16:colId xmlns:a16="http://schemas.microsoft.com/office/drawing/2014/main" val="2705455762"/>
                    </a:ext>
                  </a:extLst>
                </a:gridCol>
              </a:tblGrid>
              <a:tr h="430689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参数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M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R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Age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logg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8410676"/>
                  </a:ext>
                </a:extLst>
              </a:tr>
              <a:tr h="430689"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SR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公式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8%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3%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25%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0.01dex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759961"/>
                  </a:ext>
                </a:extLst>
              </a:tr>
              <a:tr h="430689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声波振动拟合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4.5%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1.7%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16%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0.006dex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6250817"/>
                  </a:ext>
                </a:extLst>
              </a:tr>
            </a:tbl>
          </a:graphicData>
        </a:graphic>
      </p:graphicFrame>
      <p:pic>
        <p:nvPicPr>
          <p:cNvPr id="7" name="Content Placeholder 5" descr="A picture containing text, screenshot, diagram, plot&#10;&#10;Description automatically generated">
            <a:extLst>
              <a:ext uri="{FF2B5EF4-FFF2-40B4-BE49-F238E27FC236}">
                <a16:creationId xmlns:a16="http://schemas.microsoft.com/office/drawing/2014/main" id="{00B7AFD0-1DD4-2547-901F-8214334CED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9417" y="412445"/>
            <a:ext cx="4834798" cy="4249649"/>
          </a:xfrm>
          <a:prstGeom prst="rect">
            <a:avLst/>
          </a:prstGeom>
        </p:spPr>
      </p:pic>
      <p:pic>
        <p:nvPicPr>
          <p:cNvPr id="9" name="Picture 8" descr="A picture containing text, screenshot, colorfulness, map&#10;&#10;Description automatically generated">
            <a:extLst>
              <a:ext uri="{FF2B5EF4-FFF2-40B4-BE49-F238E27FC236}">
                <a16:creationId xmlns:a16="http://schemas.microsoft.com/office/drawing/2014/main" id="{C30AD1C9-DA63-AE40-9EF4-D9D27AC258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89" y="772485"/>
            <a:ext cx="3705579" cy="33450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B3277D8-4537-0744-BF7B-824303556602}"/>
              </a:ext>
            </a:extLst>
          </p:cNvPr>
          <p:cNvSpPr txBox="1"/>
          <p:nvPr/>
        </p:nvSpPr>
        <p:spPr>
          <a:xfrm>
            <a:off x="748570" y="321297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3642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Kepler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seismic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RG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on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the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 err="1">
                <a:solidFill>
                  <a:srgbClr val="FF0000"/>
                </a:solidFill>
                <a:highlight>
                  <a:srgbClr val="C0C0C0"/>
                </a:highlight>
              </a:rPr>
              <a:t>Teff-v</a:t>
            </a:r>
            <a:r>
              <a:rPr lang="en-US" altLang="zh-CN" sz="1400" dirty="0" err="1">
                <a:solidFill>
                  <a:srgbClr val="FF0000"/>
                </a:solidFill>
                <a:highlight>
                  <a:srgbClr val="C0C0C0"/>
                </a:highlight>
              </a:rPr>
              <a:t>max</a:t>
            </a:r>
            <a:r>
              <a:rPr lang="zh-CN" altLang="en-US" sz="1400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diagram</a:t>
            </a:r>
            <a:r>
              <a:rPr lang="zh-CN" altLang="en-US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zh-CN" dirty="0">
                <a:solidFill>
                  <a:srgbClr val="FF0000"/>
                </a:solidFill>
                <a:highlight>
                  <a:srgbClr val="C0C0C0"/>
                </a:highlight>
              </a:rPr>
              <a:t>Li et al.</a:t>
            </a:r>
            <a:endParaRPr lang="en-US" dirty="0">
              <a:solidFill>
                <a:srgbClr val="FF0000"/>
              </a:solidFill>
              <a:highlight>
                <a:srgbClr val="C0C0C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502C6C-FC5D-5747-9C22-AA0B967BE94C}"/>
              </a:ext>
            </a:extLst>
          </p:cNvPr>
          <p:cNvSpPr txBox="1"/>
          <p:nvPr/>
        </p:nvSpPr>
        <p:spPr>
          <a:xfrm>
            <a:off x="4860032" y="2352603"/>
            <a:ext cx="364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Fitting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method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of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an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example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star.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04665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A picture containing screenshot, line, plot, diagram&#10;&#10;Description automatically generated">
            <a:extLst>
              <a:ext uri="{FF2B5EF4-FFF2-40B4-BE49-F238E27FC236}">
                <a16:creationId xmlns:a16="http://schemas.microsoft.com/office/drawing/2014/main" id="{820F0E30-C4C8-8634-F75C-D92B739A1D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48" r="45751"/>
          <a:stretch/>
        </p:blipFill>
        <p:spPr>
          <a:xfrm>
            <a:off x="1770526" y="2847704"/>
            <a:ext cx="6062351" cy="1698845"/>
          </a:xfrm>
        </p:spPr>
      </p:pic>
      <p:pic>
        <p:nvPicPr>
          <p:cNvPr id="5" name="Content Placeholder 5" descr="A picture containing text, line, plot, diagram&#10;&#10;Description automatically generated">
            <a:extLst>
              <a:ext uri="{FF2B5EF4-FFF2-40B4-BE49-F238E27FC236}">
                <a16:creationId xmlns:a16="http://schemas.microsoft.com/office/drawing/2014/main" id="{DB2859EE-C033-572C-1C86-59C767D499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34403"/>
            <a:ext cx="5616624" cy="2336516"/>
          </a:xfrm>
          <a:prstGeom prst="rect">
            <a:avLst/>
          </a:prstGeom>
        </p:spPr>
      </p:pic>
      <p:pic>
        <p:nvPicPr>
          <p:cNvPr id="8" name="Content Placeholder 6" descr="A picture containing screenshot, line, plot, diagram&#10;&#10;Description automatically generated">
            <a:extLst>
              <a:ext uri="{FF2B5EF4-FFF2-40B4-BE49-F238E27FC236}">
                <a16:creationId xmlns:a16="http://schemas.microsoft.com/office/drawing/2014/main" id="{AA5C020A-C2DE-8E22-8C33-0CC6491C02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40" t="8148" r="-296"/>
          <a:stretch/>
        </p:blipFill>
        <p:spPr>
          <a:xfrm>
            <a:off x="3553629" y="4897656"/>
            <a:ext cx="5051522" cy="1685706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822AE9B-CC77-23C1-D9F9-C08978C00B7F}"/>
              </a:ext>
            </a:extLst>
          </p:cNvPr>
          <p:cNvCxnSpPr>
            <a:cxnSpLocks/>
          </p:cNvCxnSpPr>
          <p:nvPr/>
        </p:nvCxnSpPr>
        <p:spPr>
          <a:xfrm flipH="1">
            <a:off x="1770526" y="2132856"/>
            <a:ext cx="1289306" cy="6915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292A364-285B-F022-E8AF-AA70B7298BEB}"/>
              </a:ext>
            </a:extLst>
          </p:cNvPr>
          <p:cNvCxnSpPr>
            <a:cxnSpLocks/>
          </p:cNvCxnSpPr>
          <p:nvPr/>
        </p:nvCxnSpPr>
        <p:spPr>
          <a:xfrm>
            <a:off x="3779912" y="2132856"/>
            <a:ext cx="4052965" cy="75200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C2698E-51E5-5BBE-2AC2-863C6FE67385}"/>
              </a:ext>
            </a:extLst>
          </p:cNvPr>
          <p:cNvCxnSpPr>
            <a:cxnSpLocks/>
          </p:cNvCxnSpPr>
          <p:nvPr/>
        </p:nvCxnSpPr>
        <p:spPr>
          <a:xfrm flipH="1">
            <a:off x="3553629" y="4293096"/>
            <a:ext cx="874355" cy="6045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8B2C518-3110-16F8-D19B-9E298DFEEE5A}"/>
              </a:ext>
            </a:extLst>
          </p:cNvPr>
          <p:cNvCxnSpPr>
            <a:cxnSpLocks/>
          </p:cNvCxnSpPr>
          <p:nvPr/>
        </p:nvCxnSpPr>
        <p:spPr>
          <a:xfrm>
            <a:off x="5708877" y="4301688"/>
            <a:ext cx="2896274" cy="59596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AFC87E29-3F01-B49E-EBDE-C58FD1C77846}"/>
              </a:ext>
            </a:extLst>
          </p:cNvPr>
          <p:cNvSpPr txBox="1"/>
          <p:nvPr/>
        </p:nvSpPr>
        <p:spPr>
          <a:xfrm>
            <a:off x="3055468" y="28243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0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9420031-A481-14E2-C1CE-3A7B09158249}"/>
              </a:ext>
            </a:extLst>
          </p:cNvPr>
          <p:cNvSpPr txBox="1"/>
          <p:nvPr/>
        </p:nvSpPr>
        <p:spPr>
          <a:xfrm>
            <a:off x="2558668" y="281783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67E6F50-609E-54A1-EDC9-F266505348B2}"/>
              </a:ext>
            </a:extLst>
          </p:cNvPr>
          <p:cNvSpPr txBox="1"/>
          <p:nvPr/>
        </p:nvSpPr>
        <p:spPr>
          <a:xfrm>
            <a:off x="6804248" y="281783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0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EBFB5B3-1AB3-6900-9A25-C0A407D88230}"/>
              </a:ext>
            </a:extLst>
          </p:cNvPr>
          <p:cNvSpPr txBox="1"/>
          <p:nvPr/>
        </p:nvSpPr>
        <p:spPr>
          <a:xfrm>
            <a:off x="6307448" y="281129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6B9F8BD-A489-56BA-BDE8-20C08ADA2D75}"/>
              </a:ext>
            </a:extLst>
          </p:cNvPr>
          <p:cNvSpPr txBox="1"/>
          <p:nvPr/>
        </p:nvSpPr>
        <p:spPr>
          <a:xfrm>
            <a:off x="3786114" y="2836801"/>
            <a:ext cx="2161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Dipole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mixed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modes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8635317-7B01-181D-3BD3-973001E85C94}"/>
              </a:ext>
            </a:extLst>
          </p:cNvPr>
          <p:cNvSpPr txBox="1"/>
          <p:nvPr/>
        </p:nvSpPr>
        <p:spPr>
          <a:xfrm>
            <a:off x="107504" y="330505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P</a:t>
            </a:r>
            <a:r>
              <a:rPr lang="zh-CN" altLang="en-US" sz="2000" b="1" dirty="0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模振动：</a:t>
            </a:r>
            <a:endParaRPr lang="en-GB" altLang="zh-CN" sz="2000" b="1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000" b="1" dirty="0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恒星外层信息</a:t>
            </a:r>
            <a:endParaRPr lang="en-US" sz="2000" b="1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249BDC7-211B-2EDE-8705-BCC32C2D13E9}"/>
              </a:ext>
            </a:extLst>
          </p:cNvPr>
          <p:cNvSpPr txBox="1"/>
          <p:nvPr/>
        </p:nvSpPr>
        <p:spPr>
          <a:xfrm>
            <a:off x="1176422" y="5357856"/>
            <a:ext cx="20950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混合模式振动：恒星中心信息</a:t>
            </a:r>
            <a:endParaRPr lang="en-US" sz="2000" b="1" dirty="0">
              <a:solidFill>
                <a:srgbClr val="FF0000"/>
              </a:solidFill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8854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31" grpId="0"/>
      <p:bldP spid="32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err="1">
                <a:solidFill>
                  <a:schemeClr val="bg1"/>
                </a:solidFill>
              </a:rPr>
              <a:t>拟合所有的频率可以获得最优的恒星参数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altLang="zh-CN" sz="3200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 (</a:t>
            </a:r>
            <a:r>
              <a:rPr lang="zh-CN" altLang="en-US" sz="3200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精细星震学</a:t>
            </a:r>
            <a:r>
              <a:rPr lang="en-US" altLang="zh-CN" sz="3200" dirty="0">
                <a:solidFill>
                  <a:schemeClr val="bg1"/>
                </a:solidFill>
                <a:latin typeface="STZhongsong" panose="02010600040101010101" pitchFamily="2" charset="-122"/>
                <a:ea typeface="STZhongsong" panose="02010600040101010101" pitchFamily="2" charset="-122"/>
              </a:rPr>
              <a:t>2.0) 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A picture containing text, screenshot, plot, line&#10;&#10;Description automatically generated">
            <a:extLst>
              <a:ext uri="{FF2B5EF4-FFF2-40B4-BE49-F238E27FC236}">
                <a16:creationId xmlns:a16="http://schemas.microsoft.com/office/drawing/2014/main" id="{0023F87D-1D8F-A742-56F1-DF53A8C750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88840"/>
            <a:ext cx="8229600" cy="377504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CB9927-5CCD-C10F-4CBC-5243A8ADF964}"/>
              </a:ext>
            </a:extLst>
          </p:cNvPr>
          <p:cNvSpPr txBox="1"/>
          <p:nvPr/>
        </p:nvSpPr>
        <p:spPr>
          <a:xfrm>
            <a:off x="899592" y="5766469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Detailed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modelling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of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Kepler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RG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in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EB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system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Campante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,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Li,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Joel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et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al.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2023)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0003702A-92CE-F55F-1705-F310AD65B9D0}"/>
              </a:ext>
            </a:extLst>
          </p:cNvPr>
          <p:cNvSpPr/>
          <p:nvPr/>
        </p:nvSpPr>
        <p:spPr>
          <a:xfrm>
            <a:off x="6012160" y="2924944"/>
            <a:ext cx="288032" cy="21602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48A4B7-9E1C-1AF9-B37F-24B5653624A9}"/>
              </a:ext>
            </a:extLst>
          </p:cNvPr>
          <p:cNvSpPr txBox="1"/>
          <p:nvPr/>
        </p:nvSpPr>
        <p:spPr>
          <a:xfrm>
            <a:off x="5340660" y="2831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 err="1">
                <a:solidFill>
                  <a:srgbClr val="00B050"/>
                </a:solidFill>
              </a:rPr>
              <a:t>M</a:t>
            </a:r>
            <a:r>
              <a:rPr lang="en-US" altLang="zh-CN" sz="1400" b="1" dirty="0" err="1">
                <a:solidFill>
                  <a:srgbClr val="00B050"/>
                </a:solidFill>
              </a:rPr>
              <a:t>Dyn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80165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Kepler红巨星星震学参数精度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82BA85F-56C7-DD3F-B76A-866F28A18A5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8572991"/>
              </p:ext>
            </p:extLst>
          </p:nvPr>
        </p:nvGraphicFramePr>
        <p:xfrm>
          <a:off x="107504" y="2132856"/>
          <a:ext cx="9036496" cy="2919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1567600242"/>
                    </a:ext>
                  </a:extLst>
                </a:gridCol>
                <a:gridCol w="1096902">
                  <a:extLst>
                    <a:ext uri="{9D8B030D-6E8A-4147-A177-3AD203B41FA5}">
                      <a16:colId xmlns:a16="http://schemas.microsoft.com/office/drawing/2014/main" val="130182976"/>
                    </a:ext>
                  </a:extLst>
                </a:gridCol>
                <a:gridCol w="1080662">
                  <a:extLst>
                    <a:ext uri="{9D8B030D-6E8A-4147-A177-3AD203B41FA5}">
                      <a16:colId xmlns:a16="http://schemas.microsoft.com/office/drawing/2014/main" val="380406675"/>
                    </a:ext>
                  </a:extLst>
                </a:gridCol>
                <a:gridCol w="929711">
                  <a:extLst>
                    <a:ext uri="{9D8B030D-6E8A-4147-A177-3AD203B41FA5}">
                      <a16:colId xmlns:a16="http://schemas.microsoft.com/office/drawing/2014/main" val="2123365515"/>
                    </a:ext>
                  </a:extLst>
                </a:gridCol>
                <a:gridCol w="1781947">
                  <a:extLst>
                    <a:ext uri="{9D8B030D-6E8A-4147-A177-3AD203B41FA5}">
                      <a16:colId xmlns:a16="http://schemas.microsoft.com/office/drawing/2014/main" val="2705455762"/>
                    </a:ext>
                  </a:extLst>
                </a:gridCol>
                <a:gridCol w="1626994">
                  <a:extLst>
                    <a:ext uri="{9D8B030D-6E8A-4147-A177-3AD203B41FA5}">
                      <a16:colId xmlns:a16="http://schemas.microsoft.com/office/drawing/2014/main" val="3335975469"/>
                    </a:ext>
                  </a:extLst>
                </a:gridCol>
              </a:tblGrid>
              <a:tr h="486678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参数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M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R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Age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log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g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N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8410676"/>
                  </a:ext>
                </a:extLst>
              </a:tr>
              <a:tr h="486678"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Scaling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relation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8%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3%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25%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0.01dex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～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16000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759961"/>
                  </a:ext>
                </a:extLst>
              </a:tr>
              <a:tr h="563493"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p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模式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(1.0)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4.5%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1.7%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16%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0.006dex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3000+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6250817"/>
                  </a:ext>
                </a:extLst>
              </a:tr>
              <a:tr h="619376"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全部信息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(2.0)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2.9%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1.0%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11%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0.004dex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1000+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5467968"/>
                  </a:ext>
                </a:extLst>
              </a:tr>
              <a:tr h="763483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75617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879843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3406DF-9B54-4F69-2452-856F81B8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65DF2-0FB6-7624-3404-01641C6D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精细星震学</a:t>
            </a:r>
            <a:r>
              <a:rPr lang="en-US" altLang="zh-CN" dirty="0">
                <a:solidFill>
                  <a:schemeClr val="bg1"/>
                </a:solidFill>
              </a:rPr>
              <a:t>1.0</a:t>
            </a:r>
            <a:r>
              <a:rPr lang="zh-CN" altLang="en-US" dirty="0">
                <a:solidFill>
                  <a:schemeClr val="bg1"/>
                </a:solidFill>
              </a:rPr>
              <a:t>和</a:t>
            </a:r>
            <a:r>
              <a:rPr lang="en-US" altLang="zh-CN" dirty="0">
                <a:solidFill>
                  <a:schemeClr val="bg1"/>
                </a:solidFill>
              </a:rPr>
              <a:t>2.0</a:t>
            </a:r>
            <a:r>
              <a:rPr lang="en-US" dirty="0">
                <a:solidFill>
                  <a:schemeClr val="bg1"/>
                </a:solidFill>
              </a:rPr>
              <a:t>的优缺点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9FBAE8E-EB48-F617-7CFD-6D4864100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142295"/>
              </p:ext>
            </p:extLst>
          </p:nvPr>
        </p:nvGraphicFramePr>
        <p:xfrm>
          <a:off x="642391" y="1470852"/>
          <a:ext cx="7859217" cy="47443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17441">
                  <a:extLst>
                    <a:ext uri="{9D8B030D-6E8A-4147-A177-3AD203B41FA5}">
                      <a16:colId xmlns:a16="http://schemas.microsoft.com/office/drawing/2014/main" val="323261469"/>
                    </a:ext>
                  </a:extLst>
                </a:gridCol>
                <a:gridCol w="2281884">
                  <a:extLst>
                    <a:ext uri="{9D8B030D-6E8A-4147-A177-3AD203B41FA5}">
                      <a16:colId xmlns:a16="http://schemas.microsoft.com/office/drawing/2014/main" val="3158121077"/>
                    </a:ext>
                  </a:extLst>
                </a:gridCol>
                <a:gridCol w="3159892">
                  <a:extLst>
                    <a:ext uri="{9D8B030D-6E8A-4147-A177-3AD203B41FA5}">
                      <a16:colId xmlns:a16="http://schemas.microsoft.com/office/drawing/2014/main" val="729934254"/>
                    </a:ext>
                  </a:extLst>
                </a:gridCol>
              </a:tblGrid>
              <a:tr h="1094052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拟合p模式振动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 （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1.0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）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拟合所有振动</a:t>
                      </a:r>
                      <a:r>
                        <a:rPr lang="zh-CN" alt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 </a:t>
                      </a:r>
                      <a:endParaRPr lang="en-GB" altLang="zh-CN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(2.0)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  <a:p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030870"/>
                  </a:ext>
                </a:extLst>
              </a:tr>
              <a:tr h="71113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精度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好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最好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971995"/>
                  </a:ext>
                </a:extLst>
              </a:tr>
              <a:tr h="71113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系统误差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小</a:t>
                      </a:r>
                      <a:r>
                        <a:rPr lang="en-US" altLang="zh-CN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(&lt;5%)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不显著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220960"/>
                  </a:ext>
                </a:extLst>
              </a:tr>
              <a:tr h="71113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大样本研究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可行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计算成本高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367665"/>
                  </a:ext>
                </a:extLst>
              </a:tr>
              <a:tr h="71113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数据处理自动化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已经实现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接近实现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138800"/>
                  </a:ext>
                </a:extLst>
              </a:tr>
              <a:tr h="71113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大量模型计算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成本可控</a:t>
                      </a:r>
                      <a:endParaRPr lang="en-US" sz="24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STZhongsong" panose="02010600040101010101" pitchFamily="2" charset="-122"/>
                          <a:ea typeface="STZhongsong" panose="02010600040101010101" pitchFamily="2" charset="-122"/>
                        </a:rPr>
                        <a:t>计算成本高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STZhongsong" panose="02010600040101010101" pitchFamily="2" charset="-122"/>
                        <a:ea typeface="STZhongsong" panose="02010600040101010101" pitchFamily="2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5722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09386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6033FA23-AE10-DA48-AF0D-3C1ABBF3CC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混合模式振动</a:t>
            </a:r>
            <a:br>
              <a:rPr lang="en-GB" altLang="zh-CN" dirty="0">
                <a:solidFill>
                  <a:schemeClr val="bg1"/>
                </a:solidFill>
              </a:rPr>
            </a:br>
            <a:r>
              <a:rPr lang="zh-CN" altLang="en-US" dirty="0">
                <a:solidFill>
                  <a:schemeClr val="bg1"/>
                </a:solidFill>
              </a:rPr>
              <a:t>可以确定中心核精细结构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E57201-534D-6E42-A7B6-8DAE8009116C}"/>
              </a:ext>
            </a:extLst>
          </p:cNvPr>
          <p:cNvSpPr txBox="1"/>
          <p:nvPr/>
        </p:nvSpPr>
        <p:spPr>
          <a:xfrm>
            <a:off x="577770" y="5665553"/>
            <a:ext cx="8363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Asteroseismology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 of a subgiant </a:t>
            </a:r>
            <a:r>
              <a:rPr lang="en-GB" dirty="0">
                <a:solidFill>
                  <a:schemeClr val="bg1"/>
                </a:solidFill>
              </a:rPr>
              <a:t>(Li et al. 2019)  </a:t>
            </a:r>
            <a:endParaRPr lang="en-AU" dirty="0">
              <a:solidFill>
                <a:schemeClr val="bg1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F537D83-5939-994B-821D-792717C2D810}"/>
              </a:ext>
            </a:extLst>
          </p:cNvPr>
          <p:cNvGrpSpPr/>
          <p:nvPr/>
        </p:nvGrpSpPr>
        <p:grpSpPr>
          <a:xfrm>
            <a:off x="4723909" y="1914238"/>
            <a:ext cx="4117216" cy="3691164"/>
            <a:chOff x="5981568" y="1430868"/>
            <a:chExt cx="4756247" cy="492129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3BFB671-E849-7647-8A3A-D04A94968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00503" y="1430868"/>
              <a:ext cx="4237312" cy="4488619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5411948-794A-4C4C-8E7E-15EC6B178E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580" t="3832" b="666"/>
            <a:stretch/>
          </p:blipFill>
          <p:spPr>
            <a:xfrm>
              <a:off x="7013950" y="1430868"/>
              <a:ext cx="3723865" cy="4123626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61FD1A5-40C1-034A-89F7-DBBEFA5B57A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981568" y="5914825"/>
              <a:ext cx="4756247" cy="437337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BCDA0C5-48E8-F848-A0AB-03D030B2E13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981568" y="1430868"/>
              <a:ext cx="575286" cy="4803640"/>
            </a:xfrm>
            <a:prstGeom prst="rect">
              <a:avLst/>
            </a:prstGeom>
          </p:spPr>
        </p:pic>
      </p:grp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037F57A4-4B5B-4849-A92B-FC01704D5C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279497" y="1914238"/>
            <a:ext cx="4226381" cy="363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3455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6033FA23-AE10-DA48-AF0D-3C1ABBF3CC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混合模式振动</a:t>
            </a:r>
            <a:br>
              <a:rPr lang="en-GB" altLang="zh-CN" dirty="0">
                <a:solidFill>
                  <a:schemeClr val="bg1"/>
                </a:solidFill>
              </a:rPr>
            </a:br>
            <a:r>
              <a:rPr lang="zh-CN" altLang="en-US" dirty="0">
                <a:solidFill>
                  <a:schemeClr val="bg1"/>
                </a:solidFill>
              </a:rPr>
              <a:t>可以确定中心核精细结构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024512-D38D-8045-98F8-6532A1AAA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524" y="2316353"/>
            <a:ext cx="4079683" cy="28005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E57201-534D-6E42-A7B6-8DAE8009116C}"/>
              </a:ext>
            </a:extLst>
          </p:cNvPr>
          <p:cNvSpPr txBox="1"/>
          <p:nvPr/>
        </p:nvSpPr>
        <p:spPr>
          <a:xfrm>
            <a:off x="577770" y="5665553"/>
            <a:ext cx="836327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Left:</a:t>
            </a:r>
            <a:r>
              <a:rPr lang="zh-CN" altLang="en-US" sz="2000" dirty="0">
                <a:solidFill>
                  <a:schemeClr val="bg1"/>
                </a:solidFill>
              </a:rPr>
              <a:t> </a:t>
            </a:r>
            <a:r>
              <a:rPr lang="en-GB" altLang="zh-CN" sz="2000" dirty="0">
                <a:solidFill>
                  <a:schemeClr val="bg1"/>
                </a:solidFill>
              </a:rPr>
              <a:t>mode fitting for a subgiant mu Her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r>
              <a:rPr lang="en-GB" sz="2000" dirty="0">
                <a:solidFill>
                  <a:schemeClr val="bg1"/>
                </a:solidFill>
              </a:rPr>
              <a:t>Right: correlation between the mean density of helium core and inferred age. </a:t>
            </a:r>
          </a:p>
          <a:p>
            <a:r>
              <a:rPr lang="en-GB" dirty="0"/>
              <a:t>(Li et al. 2019)  </a:t>
            </a:r>
            <a:endParaRPr lang="en-AU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10A60F-2415-7648-974B-84DFD0919BAB}"/>
              </a:ext>
            </a:extLst>
          </p:cNvPr>
          <p:cNvSpPr txBox="1"/>
          <p:nvPr/>
        </p:nvSpPr>
        <p:spPr>
          <a:xfrm>
            <a:off x="3331860" y="1502232"/>
            <a:ext cx="2734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The Helium core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CA918A-E8DD-6B46-B629-6948F649041F}"/>
              </a:ext>
            </a:extLst>
          </p:cNvPr>
          <p:cNvSpPr txBox="1"/>
          <p:nvPr/>
        </p:nvSpPr>
        <p:spPr>
          <a:xfrm>
            <a:off x="5952612" y="1839557"/>
            <a:ext cx="2734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The H-burning Shell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0785C71-4DE7-3741-9027-C66CBB73D75B}"/>
              </a:ext>
            </a:extLst>
          </p:cNvPr>
          <p:cNvCxnSpPr>
            <a:cxnSpLocks/>
          </p:cNvCxnSpPr>
          <p:nvPr/>
        </p:nvCxnSpPr>
        <p:spPr>
          <a:xfrm>
            <a:off x="4572000" y="1963897"/>
            <a:ext cx="624422" cy="1166577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9F537D83-5939-994B-821D-792717C2D810}"/>
              </a:ext>
            </a:extLst>
          </p:cNvPr>
          <p:cNvGrpSpPr/>
          <p:nvPr/>
        </p:nvGrpSpPr>
        <p:grpSpPr>
          <a:xfrm>
            <a:off x="266617" y="2098007"/>
            <a:ext cx="3851631" cy="3467277"/>
            <a:chOff x="5981568" y="1430868"/>
            <a:chExt cx="4756247" cy="492129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3BFB671-E849-7647-8A3A-D04A94968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00503" y="1430868"/>
              <a:ext cx="4237312" cy="4488619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5411948-794A-4C4C-8E7E-15EC6B178E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2580" t="3832" b="666"/>
            <a:stretch/>
          </p:blipFill>
          <p:spPr>
            <a:xfrm>
              <a:off x="7013950" y="1430868"/>
              <a:ext cx="3723865" cy="4123626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61FD1A5-40C1-034A-89F7-DBBEFA5B57A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981568" y="5914825"/>
              <a:ext cx="4756247" cy="437337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BCDA0C5-48E8-F848-A0AB-03D030B2E13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981568" y="1430868"/>
              <a:ext cx="575286" cy="4803640"/>
            </a:xfrm>
            <a:prstGeom prst="rect">
              <a:avLst/>
            </a:prstGeom>
          </p:spPr>
        </p:pic>
      </p:grp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0899155-259D-D84B-8A01-A53CFC30F670}"/>
              </a:ext>
            </a:extLst>
          </p:cNvPr>
          <p:cNvCxnSpPr>
            <a:cxnSpLocks/>
          </p:cNvCxnSpPr>
          <p:nvPr/>
        </p:nvCxnSpPr>
        <p:spPr>
          <a:xfrm flipH="1">
            <a:off x="5667182" y="2301222"/>
            <a:ext cx="1137066" cy="829252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D344830-72CB-A24E-AB2E-038797BF0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49140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9D54C55-AE5D-3E49-9DE7-3D49ECA37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A7AEB8-DEA5-E643-8F38-F520A795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0"/>
            <a:ext cx="8229600" cy="1143000"/>
          </a:xfrm>
        </p:spPr>
        <p:txBody>
          <a:bodyPr>
            <a:noAutofit/>
          </a:bodyPr>
          <a:lstStyle/>
          <a:p>
            <a:r>
              <a:rPr lang="zh-CN" altLang="en-US" sz="3200" dirty="0">
                <a:solidFill>
                  <a:schemeClr val="bg1"/>
                </a:solidFill>
              </a:rPr>
              <a:t>混合模振动区分</a:t>
            </a:r>
            <a:r>
              <a:rPr lang="en-US" altLang="zh-CN" sz="3200" dirty="0">
                <a:solidFill>
                  <a:schemeClr val="bg1"/>
                </a:solidFill>
              </a:rPr>
              <a:t>RGB</a:t>
            </a:r>
            <a:r>
              <a:rPr lang="zh-CN" altLang="en-US" sz="3200" dirty="0">
                <a:solidFill>
                  <a:schemeClr val="bg1"/>
                </a:solidFill>
              </a:rPr>
              <a:t> 和</a:t>
            </a:r>
            <a:r>
              <a:rPr lang="en-US" altLang="zh-CN" sz="3200" dirty="0">
                <a:solidFill>
                  <a:schemeClr val="bg1"/>
                </a:solidFill>
              </a:rPr>
              <a:t>RC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en-US" altLang="zh-CN" sz="3200" dirty="0">
                <a:solidFill>
                  <a:schemeClr val="bg1"/>
                </a:solidFill>
              </a:rPr>
              <a:t>stars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7E8602-BEF5-4D4D-B652-B3C48BF6B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952" y="1340768"/>
            <a:ext cx="3882255" cy="3882255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4F429C1-00B3-B848-BBF7-1E7A7B001F58}"/>
              </a:ext>
            </a:extLst>
          </p:cNvPr>
          <p:cNvCxnSpPr>
            <a:cxnSpLocks/>
          </p:cNvCxnSpPr>
          <p:nvPr/>
        </p:nvCxnSpPr>
        <p:spPr>
          <a:xfrm flipH="1">
            <a:off x="2647581" y="1634977"/>
            <a:ext cx="1780403" cy="97932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1C96ABE9-7EA3-9042-9878-F408E77C6582}"/>
              </a:ext>
            </a:extLst>
          </p:cNvPr>
          <p:cNvSpPr txBox="1"/>
          <p:nvPr/>
        </p:nvSpPr>
        <p:spPr>
          <a:xfrm>
            <a:off x="4571999" y="980728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A mixture of H-shell burning and He-core burning stars.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350EAA-85C5-724F-BCFC-C9639ED02CAC}"/>
              </a:ext>
            </a:extLst>
          </p:cNvPr>
          <p:cNvGrpSpPr/>
          <p:nvPr/>
        </p:nvGrpSpPr>
        <p:grpSpPr>
          <a:xfrm>
            <a:off x="144018" y="2060848"/>
            <a:ext cx="8892478" cy="4797152"/>
            <a:chOff x="144018" y="2060848"/>
            <a:chExt cx="8892478" cy="4797152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0AFF369-9517-F740-9488-36783B773AF2}"/>
                </a:ext>
              </a:extLst>
            </p:cNvPr>
            <p:cNvGrpSpPr/>
            <p:nvPr/>
          </p:nvGrpSpPr>
          <p:grpSpPr>
            <a:xfrm>
              <a:off x="144018" y="2060848"/>
              <a:ext cx="8892478" cy="4797152"/>
              <a:chOff x="-129921" y="1479919"/>
              <a:chExt cx="9144000" cy="4823723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D48CF0D3-EAF4-7845-B264-AD838A1D9A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29921" y="1479919"/>
                <a:ext cx="9144000" cy="4823723"/>
              </a:xfrm>
              <a:prstGeom prst="rect">
                <a:avLst/>
              </a:prstGeom>
            </p:spPr>
          </p:pic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1BDC0500-47FA-0C4D-ABBC-00AEAD4C93CA}"/>
                  </a:ext>
                </a:extLst>
              </p:cNvPr>
              <p:cNvSpPr/>
              <p:nvPr/>
            </p:nvSpPr>
            <p:spPr>
              <a:xfrm>
                <a:off x="6875860" y="1709790"/>
                <a:ext cx="1810940" cy="99913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61EEFF3-82EE-7148-BB75-50AC60B66278}"/>
                  </a:ext>
                </a:extLst>
              </p:cNvPr>
              <p:cNvSpPr/>
              <p:nvPr/>
            </p:nvSpPr>
            <p:spPr>
              <a:xfrm>
                <a:off x="6875860" y="4182950"/>
                <a:ext cx="1810940" cy="99913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C79ABC5-FAA3-C54F-AF5A-7124545FFE53}"/>
                </a:ext>
              </a:extLst>
            </p:cNvPr>
            <p:cNvSpPr txBox="1"/>
            <p:nvPr/>
          </p:nvSpPr>
          <p:spPr>
            <a:xfrm>
              <a:off x="1403648" y="4243700"/>
              <a:ext cx="25202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rgbClr val="C00000"/>
                  </a:solidFill>
                </a:rPr>
                <a:t>Bedding</a:t>
              </a:r>
              <a:r>
                <a:rPr lang="zh-CN" altLang="en-US" dirty="0">
                  <a:solidFill>
                    <a:srgbClr val="C00000"/>
                  </a:solidFill>
                </a:rPr>
                <a:t> </a:t>
              </a:r>
              <a:r>
                <a:rPr lang="en-US" altLang="zh-CN" dirty="0">
                  <a:solidFill>
                    <a:srgbClr val="C00000"/>
                  </a:solidFill>
                </a:rPr>
                <a:t>et</a:t>
              </a:r>
              <a:r>
                <a:rPr lang="zh-CN" altLang="en-US" dirty="0">
                  <a:solidFill>
                    <a:srgbClr val="C00000"/>
                  </a:solidFill>
                </a:rPr>
                <a:t> </a:t>
              </a:r>
              <a:r>
                <a:rPr lang="en-US" altLang="zh-CN" dirty="0">
                  <a:solidFill>
                    <a:srgbClr val="C00000"/>
                  </a:solidFill>
                </a:rPr>
                <a:t>al Nature</a:t>
              </a:r>
              <a:endParaRPr lang="en-US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378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DFA588F-A237-914A-95AF-AFF4E3848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7E8602-BEF5-4D4D-B652-B3C48BF6B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952" y="1340768"/>
            <a:ext cx="3882255" cy="3882255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F39452-FF62-5147-9CDF-97E2D9FCE4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7581" y="2638329"/>
            <a:ext cx="5940152" cy="39601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A7AEB8-DEA5-E643-8F38-F520A795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0"/>
            <a:ext cx="8229600" cy="1143000"/>
          </a:xfrm>
        </p:spPr>
        <p:txBody>
          <a:bodyPr>
            <a:noAutofit/>
          </a:bodyPr>
          <a:lstStyle/>
          <a:p>
            <a:r>
              <a:rPr lang="zh-CN" altLang="en-US" sz="3200" dirty="0">
                <a:solidFill>
                  <a:schemeClr val="bg1"/>
                </a:solidFill>
              </a:rPr>
              <a:t>混合模振动区分</a:t>
            </a:r>
            <a:r>
              <a:rPr lang="en-US" altLang="zh-CN" sz="3200" dirty="0">
                <a:solidFill>
                  <a:schemeClr val="bg1"/>
                </a:solidFill>
              </a:rPr>
              <a:t>RGB</a:t>
            </a:r>
            <a:r>
              <a:rPr lang="zh-CN" altLang="en-US" sz="3200" dirty="0">
                <a:solidFill>
                  <a:schemeClr val="bg1"/>
                </a:solidFill>
              </a:rPr>
              <a:t> 和</a:t>
            </a:r>
            <a:r>
              <a:rPr lang="en-US" altLang="zh-CN" sz="3200" dirty="0">
                <a:solidFill>
                  <a:schemeClr val="bg1"/>
                </a:solidFill>
              </a:rPr>
              <a:t>RC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en-US" altLang="zh-CN" sz="3200" dirty="0">
                <a:solidFill>
                  <a:schemeClr val="bg1"/>
                </a:solidFill>
              </a:rPr>
              <a:t>stars</a:t>
            </a:r>
            <a:endParaRPr lang="en-US" sz="3200" dirty="0">
              <a:solidFill>
                <a:schemeClr val="bg1"/>
              </a:solidFill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4F429C1-00B3-B848-BBF7-1E7A7B001F58}"/>
              </a:ext>
            </a:extLst>
          </p:cNvPr>
          <p:cNvCxnSpPr>
            <a:cxnSpLocks/>
          </p:cNvCxnSpPr>
          <p:nvPr/>
        </p:nvCxnSpPr>
        <p:spPr>
          <a:xfrm flipH="1">
            <a:off x="2647581" y="1634977"/>
            <a:ext cx="1780403" cy="9793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1C96ABE9-7EA3-9042-9878-F408E77C6582}"/>
              </a:ext>
            </a:extLst>
          </p:cNvPr>
          <p:cNvSpPr txBox="1"/>
          <p:nvPr/>
        </p:nvSpPr>
        <p:spPr>
          <a:xfrm>
            <a:off x="4571999" y="980728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A mixture of H-shell burning and He-core burning stars.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CFD783B-346D-B643-9737-C1DDB237525B}"/>
              </a:ext>
            </a:extLst>
          </p:cNvPr>
          <p:cNvSpPr/>
          <p:nvPr/>
        </p:nvSpPr>
        <p:spPr>
          <a:xfrm>
            <a:off x="5508104" y="5692606"/>
            <a:ext cx="2175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H-shell-burning stars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580C20-BB76-5147-BF44-F98369D3378F}"/>
              </a:ext>
            </a:extLst>
          </p:cNvPr>
          <p:cNvSpPr/>
          <p:nvPr/>
        </p:nvSpPr>
        <p:spPr>
          <a:xfrm>
            <a:off x="3860446" y="3676386"/>
            <a:ext cx="22686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He-core-burning stars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85873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A811D1-93C2-CF4E-ADF8-4DB754A29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FD61EF-960A-934F-A14A-43DCDB63E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如果一个振动源转动会发生什么？</a:t>
            </a:r>
            <a:br>
              <a:rPr lang="en-GB" altLang="zh-CN" b="1" dirty="0">
                <a:solidFill>
                  <a:schemeClr val="bg1"/>
                </a:solidFill>
              </a:rPr>
            </a:br>
            <a:r>
              <a:rPr lang="zh-CN" altLang="en-US" b="1" dirty="0">
                <a:solidFill>
                  <a:schemeClr val="bg1"/>
                </a:solidFill>
              </a:rPr>
              <a:t> 星震学测量</a:t>
            </a:r>
            <a:r>
              <a:rPr lang="en-US" altLang="zh-CN" b="1" dirty="0">
                <a:solidFill>
                  <a:schemeClr val="bg1"/>
                </a:solidFill>
              </a:rPr>
              <a:t>rotation</a:t>
            </a:r>
            <a:r>
              <a:rPr lang="zh-CN" altLang="en-US" b="1" dirty="0">
                <a:solidFill>
                  <a:schemeClr val="bg1"/>
                </a:solidFill>
              </a:rPr>
              <a:t>和</a:t>
            </a:r>
            <a:r>
              <a:rPr lang="en-US" altLang="zh-CN" b="1" dirty="0">
                <a:solidFill>
                  <a:schemeClr val="bg1"/>
                </a:solidFill>
              </a:rPr>
              <a:t>inclination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9626F7-6ED5-524C-80FD-B5E94BC5ED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190" y="1486972"/>
            <a:ext cx="6795186" cy="5096390"/>
          </a:xfrm>
        </p:spPr>
      </p:pic>
    </p:spTree>
    <p:extLst>
      <p:ext uri="{BB962C8B-B14F-4D97-AF65-F5344CB8AC3E}">
        <p14:creationId xmlns:p14="http://schemas.microsoft.com/office/powerpoint/2010/main" val="192374128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F6A76-BA15-A143-B019-D8E23585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" y="0"/>
            <a:ext cx="9144000" cy="6896100"/>
          </a:xfrm>
          <a:prstGeom prst="rect">
            <a:avLst/>
          </a:prstGeom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39045A39-0C2A-B94C-BD08-55AF5367657F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19256" cy="1210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600" dirty="0">
                <a:solidFill>
                  <a:schemeClr val="bg1"/>
                </a:solidFill>
              </a:rPr>
              <a:t>星震学</a:t>
            </a:r>
            <a:r>
              <a:rPr lang="zh-CN" altLang="en-GB" sz="3600" dirty="0">
                <a:solidFill>
                  <a:schemeClr val="bg1"/>
                </a:solidFill>
              </a:rPr>
              <a:t>测量</a:t>
            </a:r>
            <a:r>
              <a:rPr lang="zh-CN" altLang="en-US" sz="3600" dirty="0">
                <a:solidFill>
                  <a:schemeClr val="bg1"/>
                </a:solidFill>
              </a:rPr>
              <a:t>恒星转动：</a:t>
            </a:r>
            <a:endParaRPr lang="en-GB" altLang="zh-CN" sz="3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US" sz="3600" dirty="0">
                <a:solidFill>
                  <a:schemeClr val="bg1"/>
                </a:solidFill>
              </a:rPr>
              <a:t>解决恒星上</a:t>
            </a:r>
            <a:r>
              <a:rPr lang="en-US" altLang="zh-CN" sz="3600" dirty="0">
                <a:solidFill>
                  <a:schemeClr val="bg1"/>
                </a:solidFill>
              </a:rPr>
              <a:t>spot</a:t>
            </a:r>
            <a:r>
              <a:rPr lang="zh-CN" altLang="en-US" sz="3600" dirty="0">
                <a:solidFill>
                  <a:schemeClr val="bg1"/>
                </a:solidFill>
              </a:rPr>
              <a:t>信号不明显的问题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6C6737-3684-C944-91F3-85E7CB71AF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86" y="1859890"/>
            <a:ext cx="4294911" cy="399833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C4EF8B-8F20-F545-8121-7D154A7877DD}"/>
              </a:ext>
            </a:extLst>
          </p:cNvPr>
          <p:cNvSpPr/>
          <p:nvPr/>
        </p:nvSpPr>
        <p:spPr>
          <a:xfrm>
            <a:off x="288349" y="6112940"/>
            <a:ext cx="85569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MR12"/>
              </a:rPr>
              <a:t>Hall et</a:t>
            </a:r>
            <a:r>
              <a:rPr lang="zh-CN" altLang="en-US" dirty="0">
                <a:solidFill>
                  <a:schemeClr val="bg1"/>
                </a:solidFill>
                <a:latin typeface="CMR12"/>
              </a:rPr>
              <a:t> </a:t>
            </a:r>
            <a:r>
              <a:rPr lang="en-GB" altLang="zh-CN" dirty="0">
                <a:solidFill>
                  <a:schemeClr val="bg1"/>
                </a:solidFill>
                <a:latin typeface="CMR12"/>
              </a:rPr>
              <a:t>al 2021 </a:t>
            </a:r>
          </a:p>
          <a:p>
            <a:r>
              <a:rPr lang="en-GB" dirty="0">
                <a:solidFill>
                  <a:schemeClr val="bg1"/>
                </a:solidFill>
              </a:rPr>
              <a:t>Weakened magnetic braking supported by as- </a:t>
            </a:r>
            <a:r>
              <a:rPr lang="en-GB" dirty="0" err="1">
                <a:solidFill>
                  <a:schemeClr val="bg1"/>
                </a:solidFill>
              </a:rPr>
              <a:t>teroseismic</a:t>
            </a:r>
            <a:r>
              <a:rPr lang="en-GB" dirty="0">
                <a:solidFill>
                  <a:schemeClr val="bg1"/>
                </a:solidFill>
              </a:rPr>
              <a:t> rotation rates of Kepler dwarfs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" name="Content Placeholder 4" descr="A picture containing text, person, fruit&#10;&#10;Description automatically generated">
            <a:extLst>
              <a:ext uri="{FF2B5EF4-FFF2-40B4-BE49-F238E27FC236}">
                <a16:creationId xmlns:a16="http://schemas.microsoft.com/office/drawing/2014/main" id="{9463C444-B444-604E-9B82-E6A329C5BF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03"/>
          <a:stretch/>
        </p:blipFill>
        <p:spPr>
          <a:xfrm>
            <a:off x="4976489" y="1911930"/>
            <a:ext cx="3774689" cy="1947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F5DFCC-544A-6B46-A65F-2BEC8D4D8A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358" y="4229588"/>
            <a:ext cx="1856565" cy="18253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131BE3-B7C0-DB48-88CE-7DE00587B6B0}"/>
              </a:ext>
            </a:extLst>
          </p:cNvPr>
          <p:cNvSpPr txBox="1"/>
          <p:nvPr/>
        </p:nvSpPr>
        <p:spPr>
          <a:xfrm>
            <a:off x="6431785" y="342953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G-type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48C0B1-CCB1-A544-AEF8-3B8531E4876D}"/>
              </a:ext>
            </a:extLst>
          </p:cNvPr>
          <p:cNvSpPr txBox="1"/>
          <p:nvPr/>
        </p:nvSpPr>
        <p:spPr>
          <a:xfrm>
            <a:off x="6354592" y="548889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F-type</a:t>
            </a:r>
          </a:p>
        </p:txBody>
      </p:sp>
    </p:spTree>
    <p:extLst>
      <p:ext uri="{BB962C8B-B14F-4D97-AF65-F5344CB8AC3E}">
        <p14:creationId xmlns:p14="http://schemas.microsoft.com/office/powerpoint/2010/main" val="285930497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F6A76-BA15-A143-B019-D8E23585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172" y="-19050"/>
            <a:ext cx="9144000" cy="6896100"/>
          </a:xfrm>
          <a:prstGeom prst="rect">
            <a:avLst/>
          </a:prstGeom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39045A39-0C2A-B94C-BD08-55AF5367657F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19256" cy="1210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600" dirty="0">
                <a:solidFill>
                  <a:schemeClr val="bg1"/>
                </a:solidFill>
              </a:rPr>
              <a:t>星震学</a:t>
            </a:r>
            <a:r>
              <a:rPr lang="zh-CN" altLang="en-GB" sz="3600" dirty="0">
                <a:solidFill>
                  <a:schemeClr val="bg1"/>
                </a:solidFill>
              </a:rPr>
              <a:t>测量</a:t>
            </a:r>
            <a:r>
              <a:rPr lang="zh-CN" altLang="en-US" sz="3600" dirty="0">
                <a:solidFill>
                  <a:schemeClr val="bg1"/>
                </a:solidFill>
              </a:rPr>
              <a:t>转动证实了</a:t>
            </a:r>
            <a:r>
              <a:rPr lang="en-US" altLang="zh-CN" sz="3600" dirty="0">
                <a:solidFill>
                  <a:schemeClr val="bg1"/>
                </a:solidFill>
              </a:rPr>
              <a:t>WMB</a:t>
            </a:r>
            <a:r>
              <a:rPr lang="zh-CN" altLang="en-US" sz="3600" dirty="0">
                <a:solidFill>
                  <a:schemeClr val="bg1"/>
                </a:solidFill>
              </a:rPr>
              <a:t>的存在</a:t>
            </a:r>
            <a:endParaRPr lang="en-GB" altLang="zh-CN" sz="36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6C6737-3684-C944-91F3-85E7CB71AF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02709"/>
            <a:ext cx="3770936" cy="3510539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D5C130FF-39DB-BA42-A0CB-CE9B62CAA8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288349" y="1755551"/>
            <a:ext cx="8458662" cy="380485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A1160F2-EC03-2B41-9607-9602CF000B80}"/>
              </a:ext>
            </a:extLst>
          </p:cNvPr>
          <p:cNvSpPr/>
          <p:nvPr/>
        </p:nvSpPr>
        <p:spPr>
          <a:xfrm>
            <a:off x="1015279" y="5839083"/>
            <a:ext cx="71030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dvOTf9433e2d"/>
              </a:rPr>
              <a:t>WMB</a:t>
            </a:r>
            <a:r>
              <a:rPr lang="zh-CN" altLang="en-US" sz="2400" b="1" dirty="0">
                <a:solidFill>
                  <a:schemeClr val="bg1"/>
                </a:solidFill>
                <a:latin typeface="AdvOTf9433e2d"/>
              </a:rPr>
              <a:t> </a:t>
            </a:r>
            <a:r>
              <a:rPr lang="en-US" altLang="zh-CN" sz="2400" b="1" dirty="0">
                <a:solidFill>
                  <a:schemeClr val="bg1"/>
                </a:solidFill>
                <a:latin typeface="AdvOTf9433e2d"/>
              </a:rPr>
              <a:t>happens in solar-like stars</a:t>
            </a:r>
            <a:r>
              <a:rPr lang="en-GB" altLang="zh-CN" sz="2400" b="1" dirty="0">
                <a:solidFill>
                  <a:schemeClr val="bg1"/>
                </a:solidFill>
                <a:latin typeface="AdvOTf9433e2d"/>
              </a:rPr>
              <a:t> (</a:t>
            </a:r>
            <a:r>
              <a:rPr lang="en-GB" sz="2400" b="1" dirty="0">
                <a:solidFill>
                  <a:schemeClr val="bg1"/>
                </a:solidFill>
                <a:latin typeface="AdvOTf9433e2d"/>
              </a:rPr>
              <a:t>Saunders </a:t>
            </a:r>
            <a:r>
              <a:rPr lang="zh-CN" altLang="en-US" sz="2400" b="1" dirty="0">
                <a:solidFill>
                  <a:schemeClr val="bg1"/>
                </a:solidFill>
                <a:latin typeface="AdvOTf9433e2d"/>
              </a:rPr>
              <a:t> </a:t>
            </a:r>
            <a:r>
              <a:rPr lang="en-US" altLang="zh-CN" sz="2400" b="1" dirty="0">
                <a:solidFill>
                  <a:schemeClr val="bg1"/>
                </a:solidFill>
                <a:latin typeface="AdvOTf9433e2d"/>
              </a:rPr>
              <a:t>et al 2024)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24190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F6A76-BA15-A143-B019-D8E23585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pic>
        <p:nvPicPr>
          <p:cNvPr id="4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1C78744-4E49-CE4C-8077-C0E4D21D17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3577" y="1556792"/>
            <a:ext cx="5894274" cy="44474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7409BA-34B2-B04C-B474-3BB68AE32AB8}"/>
              </a:ext>
            </a:extLst>
          </p:cNvPr>
          <p:cNvSpPr txBox="1"/>
          <p:nvPr/>
        </p:nvSpPr>
        <p:spPr>
          <a:xfrm>
            <a:off x="1177458" y="6048332"/>
            <a:ext cx="6386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</a:rPr>
              <a:t>Kepler</a:t>
            </a:r>
            <a:r>
              <a:rPr lang="zh-CN" altLang="en-US" sz="2000" dirty="0">
                <a:solidFill>
                  <a:schemeClr val="bg1"/>
                </a:solidFill>
              </a:rPr>
              <a:t>数据中发现的具有高轨道倾角的行星系统</a:t>
            </a:r>
            <a:r>
              <a:rPr lang="en-US" altLang="zh-CN" sz="2000" dirty="0">
                <a:solidFill>
                  <a:schemeClr val="bg1"/>
                </a:solidFill>
              </a:rPr>
              <a:t>kepler-56</a:t>
            </a:r>
            <a:r>
              <a:rPr lang="zh-CN" altLang="en-US" sz="2000" dirty="0">
                <a:solidFill>
                  <a:schemeClr val="bg1"/>
                </a:solidFill>
              </a:rPr>
              <a:t> </a:t>
            </a:r>
            <a:r>
              <a:rPr lang="en-US" altLang="zh-CN" sz="2000" dirty="0">
                <a:solidFill>
                  <a:schemeClr val="bg1"/>
                </a:solidFill>
              </a:rPr>
              <a:t>(Huber</a:t>
            </a:r>
            <a:r>
              <a:rPr lang="zh-CN" altLang="en-US" sz="2000" dirty="0">
                <a:solidFill>
                  <a:schemeClr val="bg1"/>
                </a:solidFill>
              </a:rPr>
              <a:t> </a:t>
            </a:r>
            <a:r>
              <a:rPr lang="en-US" altLang="zh-CN" sz="2000" dirty="0">
                <a:solidFill>
                  <a:schemeClr val="bg1"/>
                </a:solidFill>
              </a:rPr>
              <a:t>et</a:t>
            </a:r>
            <a:r>
              <a:rPr lang="zh-CN" altLang="en-US" sz="2000" dirty="0">
                <a:solidFill>
                  <a:schemeClr val="bg1"/>
                </a:solidFill>
              </a:rPr>
              <a:t> </a:t>
            </a:r>
            <a:r>
              <a:rPr lang="en-US" altLang="zh-CN" sz="2000" dirty="0">
                <a:solidFill>
                  <a:schemeClr val="bg1"/>
                </a:solidFill>
              </a:rPr>
              <a:t>al.</a:t>
            </a:r>
            <a:r>
              <a:rPr lang="zh-CN" altLang="en-US" sz="2000" dirty="0">
                <a:solidFill>
                  <a:schemeClr val="bg1"/>
                </a:solidFill>
              </a:rPr>
              <a:t> </a:t>
            </a:r>
            <a:r>
              <a:rPr lang="en-US" altLang="zh-CN" sz="2000" dirty="0">
                <a:solidFill>
                  <a:schemeClr val="bg1"/>
                </a:solidFill>
              </a:rPr>
              <a:t>2013)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8A2E36D8-D631-8C4F-8793-66809BC47003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19256" cy="1210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600" b="1" dirty="0">
                <a:solidFill>
                  <a:schemeClr val="bg1"/>
                </a:solidFill>
              </a:rPr>
              <a:t>基于星震学</a:t>
            </a:r>
            <a:r>
              <a:rPr lang="zh-CN" altLang="en-GB" sz="3600" b="1" dirty="0">
                <a:solidFill>
                  <a:schemeClr val="bg1"/>
                </a:solidFill>
              </a:rPr>
              <a:t>测量</a:t>
            </a:r>
            <a:r>
              <a:rPr lang="en-US" altLang="zh-CN" sz="3600" b="1" dirty="0">
                <a:solidFill>
                  <a:schemeClr val="bg1"/>
                </a:solidFill>
              </a:rPr>
              <a:t>Inclination</a:t>
            </a:r>
            <a:r>
              <a:rPr lang="zh-CN" altLang="en-US" sz="3600" b="1" dirty="0">
                <a:solidFill>
                  <a:schemeClr val="bg1"/>
                </a:solidFill>
              </a:rPr>
              <a:t>的科学发现</a:t>
            </a:r>
            <a:r>
              <a:rPr lang="en-GB" altLang="zh-CN" sz="3600" b="1" dirty="0">
                <a:solidFill>
                  <a:schemeClr val="bg1"/>
                </a:solidFill>
              </a:rPr>
              <a:t>:</a:t>
            </a:r>
          </a:p>
          <a:p>
            <a:pPr marL="0" indent="0">
              <a:buNone/>
            </a:pPr>
            <a:r>
              <a:rPr lang="zh-CN" altLang="en-US" sz="3600" b="1" dirty="0">
                <a:solidFill>
                  <a:schemeClr val="bg1"/>
                </a:solidFill>
              </a:rPr>
              <a:t>恒星自转轴与行星轨道不垂直</a:t>
            </a:r>
            <a:endParaRPr lang="en-GB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49022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F6A76-BA15-A143-B019-D8E23585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CB7194-D93A-1245-B298-69ADE4927C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780" y="3650269"/>
            <a:ext cx="7114437" cy="314288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54FBF32-172D-454D-8D94-65EF24A197F4}"/>
              </a:ext>
            </a:extLst>
          </p:cNvPr>
          <p:cNvSpPr/>
          <p:nvPr/>
        </p:nvSpPr>
        <p:spPr>
          <a:xfrm>
            <a:off x="1187624" y="5982572"/>
            <a:ext cx="20167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ff2"/>
              </a:rPr>
              <a:t>Yvonne </a:t>
            </a:r>
            <a:r>
              <a:rPr lang="en-GB" dirty="0" err="1">
                <a:solidFill>
                  <a:srgbClr val="000000"/>
                </a:solidFill>
                <a:latin typeface="ff2"/>
              </a:rPr>
              <a:t>Elsworth</a:t>
            </a:r>
            <a:r>
              <a:rPr lang="en-GB" dirty="0">
                <a:solidFill>
                  <a:srgbClr val="000000"/>
                </a:solidFill>
                <a:latin typeface="ff2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ff2"/>
              </a:rPr>
              <a:t>with the </a:t>
            </a:r>
            <a:r>
              <a:rPr lang="en-GB" dirty="0" err="1">
                <a:solidFill>
                  <a:srgbClr val="000000"/>
                </a:solidFill>
                <a:latin typeface="ff2"/>
              </a:rPr>
              <a:t>BiSon</a:t>
            </a:r>
            <a:r>
              <a:rPr lang="en-GB" dirty="0">
                <a:solidFill>
                  <a:srgbClr val="000000"/>
                </a:solidFill>
                <a:latin typeface="ff2"/>
              </a:rPr>
              <a:t> data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ED02AE-CBC9-AC49-89A6-25F70DCE63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89" y="1342324"/>
            <a:ext cx="8526215" cy="2302700"/>
          </a:xfrm>
          <a:prstGeom prst="rect">
            <a:avLst/>
          </a:prstGeom>
        </p:spPr>
      </p:pic>
      <p:sp>
        <p:nvSpPr>
          <p:cNvPr id="9" name="Subtitle 1">
            <a:extLst>
              <a:ext uri="{FF2B5EF4-FFF2-40B4-BE49-F238E27FC236}">
                <a16:creationId xmlns:a16="http://schemas.microsoft.com/office/drawing/2014/main" id="{26B6E57A-7C45-8348-969C-72FBDA38947B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62368" y="276010"/>
            <a:ext cx="8219256" cy="7712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b="1" dirty="0">
                <a:solidFill>
                  <a:schemeClr val="bg1"/>
                </a:solidFill>
              </a:rPr>
              <a:t>振动频率随磁活动强度出现漂移：</a:t>
            </a:r>
            <a:endParaRPr lang="en-GB" altLang="zh-CN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GB" b="1" dirty="0">
                <a:solidFill>
                  <a:schemeClr val="bg1"/>
                </a:solidFill>
              </a:rPr>
              <a:t>恒星</a:t>
            </a:r>
            <a:r>
              <a:rPr lang="zh-CN" altLang="en-US" b="1" dirty="0">
                <a:solidFill>
                  <a:schemeClr val="bg1"/>
                </a:solidFill>
              </a:rPr>
              <a:t>磁活动的星震学指标</a:t>
            </a:r>
            <a:endParaRPr lang="en-GB" altLang="zh-CN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90642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0F6A76-BA15-A143-B019-D8E23585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39045A39-0C2A-B94C-BD08-55AF5367657F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161764" y="365229"/>
            <a:ext cx="8820472" cy="119565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</a:rPr>
              <a:t>频率漂移在空间望远镜的观测数据中已经确认数十颗</a:t>
            </a:r>
            <a:endParaRPr lang="en-GB" altLang="zh-CN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GB" dirty="0">
                <a:solidFill>
                  <a:schemeClr val="bg1"/>
                </a:solidFill>
              </a:rPr>
              <a:t>漂移</a:t>
            </a:r>
            <a:r>
              <a:rPr lang="zh-CN" altLang="en-US" dirty="0">
                <a:solidFill>
                  <a:schemeClr val="bg1"/>
                </a:solidFill>
              </a:rPr>
              <a:t>量与振幅成反相关</a:t>
            </a:r>
            <a:r>
              <a:rPr lang="en-GB" altLang="zh-CN" dirty="0">
                <a:solidFill>
                  <a:schemeClr val="bg1"/>
                </a:solidFill>
              </a:rPr>
              <a:t>, </a:t>
            </a:r>
            <a:r>
              <a:rPr lang="zh-CN" altLang="en-US" dirty="0">
                <a:solidFill>
                  <a:schemeClr val="bg1"/>
                </a:solidFill>
              </a:rPr>
              <a:t>支持磁场效应的说法</a:t>
            </a:r>
            <a:endParaRPr lang="en-GB" altLang="zh-CN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3D5447-BE06-C94B-9E97-4FF2572B7721}"/>
              </a:ext>
            </a:extLst>
          </p:cNvPr>
          <p:cNvSpPr/>
          <p:nvPr/>
        </p:nvSpPr>
        <p:spPr>
          <a:xfrm>
            <a:off x="971600" y="5855413"/>
            <a:ext cx="5987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"/>
              </a:rPr>
              <a:t>René Kiefer confirmed frequency shifts on 24 Kepler MS stars.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159F94-309A-0A47-A508-B92BBC2A60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98" y="1615364"/>
            <a:ext cx="7645102" cy="4240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80402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E9AB5BE-12F2-4B44-8BF6-F28321668B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混合模振动的转动分裂</a:t>
            </a:r>
            <a:br>
              <a:rPr lang="en-GB" altLang="zh-CN" dirty="0">
                <a:solidFill>
                  <a:schemeClr val="bg1"/>
                </a:solidFill>
              </a:rPr>
            </a:br>
            <a:r>
              <a:rPr lang="zh-CN" altLang="en-US" dirty="0">
                <a:solidFill>
                  <a:schemeClr val="bg1"/>
                </a:solidFill>
              </a:rPr>
              <a:t>揭示中心核的转动速度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DBE8D41D-BA8B-6243-B1DA-3A03E34BB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92" y="1417638"/>
            <a:ext cx="7488832" cy="476235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D30E026-42CB-584B-B136-210D7478768D}"/>
              </a:ext>
            </a:extLst>
          </p:cNvPr>
          <p:cNvSpPr txBox="1"/>
          <p:nvPr/>
        </p:nvSpPr>
        <p:spPr>
          <a:xfrm>
            <a:off x="1398476" y="6294248"/>
            <a:ext cx="5976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Rotational splitting of kepler-56 (Huber et al. 2011)</a:t>
            </a:r>
          </a:p>
        </p:txBody>
      </p:sp>
    </p:spTree>
    <p:extLst>
      <p:ext uri="{BB962C8B-B14F-4D97-AF65-F5344CB8AC3E}">
        <p14:creationId xmlns:p14="http://schemas.microsoft.com/office/powerpoint/2010/main" val="110662744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1B48A56-0A78-9F4E-A1B4-462CAF303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F43A81-EBE8-8D4B-8B0A-A762EADA9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星震学首次展示了恒星演化晚期的</a:t>
            </a:r>
            <a:r>
              <a:rPr lang="en-US" altLang="zh-CN" dirty="0">
                <a:solidFill>
                  <a:schemeClr val="bg1"/>
                </a:solidFill>
              </a:rPr>
              <a:t>core-envelope </a:t>
            </a:r>
            <a:r>
              <a:rPr lang="zh-CN" altLang="en-US" dirty="0">
                <a:solidFill>
                  <a:schemeClr val="bg1"/>
                </a:solidFill>
              </a:rPr>
              <a:t>转动演化过程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273C72-B450-DD4B-AE30-14553B90A2B1}"/>
              </a:ext>
            </a:extLst>
          </p:cNvPr>
          <p:cNvSpPr txBox="1"/>
          <p:nvPr/>
        </p:nvSpPr>
        <p:spPr>
          <a:xfrm>
            <a:off x="3059832" y="6370479"/>
            <a:ext cx="3553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Figure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from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Aerts</a:t>
            </a:r>
            <a:r>
              <a:rPr lang="en-US" altLang="zh-CN" dirty="0">
                <a:solidFill>
                  <a:schemeClr val="bg1"/>
                </a:solidFill>
              </a:rPr>
              <a:t>,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C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(2018)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F308DC-31C7-574E-B269-89EC5874D1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884"/>
          <a:stretch/>
        </p:blipFill>
        <p:spPr>
          <a:xfrm>
            <a:off x="1331640" y="1594913"/>
            <a:ext cx="6192688" cy="467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3174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AF19F04-951E-3648-8F84-954B0DCBE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664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5621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altLang="zh-CN" dirty="0">
                <a:solidFill>
                  <a:schemeClr val="bg1"/>
                </a:solidFill>
              </a:rPr>
            </a:br>
            <a:r>
              <a:rPr lang="zh-CN" altLang="en-GB" dirty="0">
                <a:solidFill>
                  <a:schemeClr val="bg1"/>
                </a:solidFill>
              </a:rPr>
              <a:t>中心核</a:t>
            </a:r>
            <a:r>
              <a:rPr lang="zh-CN" altLang="en-US" dirty="0">
                <a:solidFill>
                  <a:schemeClr val="bg1"/>
                </a:solidFill>
              </a:rPr>
              <a:t>磁场导致的不对称分裂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E2C798-83ED-6A44-B9F7-2292EB8B81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6401" y="1556792"/>
            <a:ext cx="4520206" cy="2602057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7C898652-D947-1844-801B-DFC5AA079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92" y="1556792"/>
            <a:ext cx="4198987" cy="419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9F7227-A387-354A-8071-15E24F3922D7}"/>
              </a:ext>
            </a:extLst>
          </p:cNvPr>
          <p:cNvSpPr txBox="1"/>
          <p:nvPr/>
        </p:nvSpPr>
        <p:spPr>
          <a:xfrm>
            <a:off x="4731905" y="4279893"/>
            <a:ext cx="4198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在</a:t>
            </a:r>
            <a:r>
              <a:rPr lang="en-US" altLang="zh-CN" dirty="0">
                <a:solidFill>
                  <a:schemeClr val="bg1"/>
                </a:solidFill>
              </a:rPr>
              <a:t>Kepler</a:t>
            </a:r>
            <a:r>
              <a:rPr lang="zh-CN" altLang="en-US" dirty="0">
                <a:solidFill>
                  <a:schemeClr val="bg1"/>
                </a:solidFill>
              </a:rPr>
              <a:t>数据中发现的不对称分裂，不对称性来自中心核</a:t>
            </a:r>
            <a:r>
              <a:rPr lang="en-US" altLang="zh-CN" dirty="0">
                <a:solidFill>
                  <a:schemeClr val="bg1"/>
                </a:solidFill>
              </a:rPr>
              <a:t>dipolar</a:t>
            </a:r>
            <a:r>
              <a:rPr lang="zh-CN" altLang="en-US" dirty="0">
                <a:solidFill>
                  <a:schemeClr val="bg1"/>
                </a:solidFill>
              </a:rPr>
              <a:t>的磁场影响 （</a:t>
            </a:r>
            <a:r>
              <a:rPr lang="en-US" altLang="zh-CN" dirty="0">
                <a:solidFill>
                  <a:schemeClr val="bg1"/>
                </a:solidFill>
              </a:rPr>
              <a:t>Li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et al. Nature 2022</a:t>
            </a:r>
            <a:r>
              <a:rPr lang="zh-CN" altLang="en-US" dirty="0">
                <a:solidFill>
                  <a:schemeClr val="bg1"/>
                </a:solidFill>
              </a:rPr>
              <a:t>）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74172D-1623-EF47-B497-3589E35D89FA}"/>
              </a:ext>
            </a:extLst>
          </p:cNvPr>
          <p:cNvSpPr/>
          <p:nvPr/>
        </p:nvSpPr>
        <p:spPr>
          <a:xfrm>
            <a:off x="4385494" y="543939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GB" sz="2400" b="1" dirty="0">
                <a:solidFill>
                  <a:schemeClr val="bg1"/>
                </a:solidFill>
                <a:latin typeface="NimbusSanL"/>
              </a:rPr>
              <a:t>重要</a:t>
            </a:r>
            <a:r>
              <a:rPr lang="zh-CN" altLang="en-US" sz="2400" b="1" dirty="0">
                <a:solidFill>
                  <a:schemeClr val="bg1"/>
                </a:solidFill>
                <a:latin typeface="NimbusSanL"/>
              </a:rPr>
              <a:t>突破：星震学实现对红巨星中心核磁场的测量，磁场强度为</a:t>
            </a:r>
            <a:r>
              <a:rPr lang="en-GB" sz="2400" b="1" dirty="0">
                <a:solidFill>
                  <a:schemeClr val="bg1"/>
                </a:solidFill>
                <a:latin typeface="NimbusSanL"/>
              </a:rPr>
              <a:t>30 to 100-kG</a:t>
            </a:r>
            <a:br>
              <a:rPr lang="en-GB" b="1" dirty="0">
                <a:solidFill>
                  <a:schemeClr val="bg1"/>
                </a:solidFill>
                <a:latin typeface="NimbusSanL"/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82061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AF19F04-951E-3648-8F84-954B0DCBE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中心核磁场的另一个效应：</a:t>
            </a:r>
            <a:br>
              <a:rPr lang="en-GB" altLang="zh-CN" dirty="0">
                <a:solidFill>
                  <a:schemeClr val="bg1"/>
                </a:solidFill>
              </a:rPr>
            </a:br>
            <a:r>
              <a:rPr lang="en-GB" altLang="zh-CN" dirty="0">
                <a:solidFill>
                  <a:schemeClr val="bg1"/>
                </a:solidFill>
              </a:rPr>
              <a:t>dipole mode </a:t>
            </a:r>
            <a:r>
              <a:rPr lang="en-GB" altLang="zh-CN" dirty="0" err="1">
                <a:solidFill>
                  <a:schemeClr val="bg1"/>
                </a:solidFill>
              </a:rPr>
              <a:t>supression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F7227-A387-354A-8071-15E24F3922D7}"/>
              </a:ext>
            </a:extLst>
          </p:cNvPr>
          <p:cNvSpPr txBox="1"/>
          <p:nvPr/>
        </p:nvSpPr>
        <p:spPr>
          <a:xfrm>
            <a:off x="683569" y="6323053"/>
            <a:ext cx="7543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Kepler </a:t>
            </a:r>
            <a:r>
              <a:rPr lang="zh-CN" altLang="en-US" dirty="0">
                <a:solidFill>
                  <a:schemeClr val="bg1"/>
                </a:solidFill>
              </a:rPr>
              <a:t>恒星样本中发现了</a:t>
            </a:r>
            <a:r>
              <a:rPr lang="en-US" altLang="zh-CN" dirty="0">
                <a:solidFill>
                  <a:schemeClr val="bg1"/>
                </a:solidFill>
              </a:rPr>
              <a:t>dipole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mode</a:t>
            </a:r>
            <a:r>
              <a:rPr lang="zh-CN" altLang="en-US" dirty="0">
                <a:solidFill>
                  <a:schemeClr val="bg1"/>
                </a:solidFill>
              </a:rPr>
              <a:t>消失的现象 （</a:t>
            </a:r>
            <a:r>
              <a:rPr lang="en-US" altLang="zh-CN" dirty="0" err="1">
                <a:solidFill>
                  <a:schemeClr val="bg1"/>
                </a:solidFill>
              </a:rPr>
              <a:t>Stello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GB" altLang="zh-CN" dirty="0">
                <a:solidFill>
                  <a:schemeClr val="bg1"/>
                </a:solidFill>
              </a:rPr>
              <a:t>et al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2016</a:t>
            </a:r>
            <a:r>
              <a:rPr lang="zh-CN" altLang="en-US" dirty="0">
                <a:solidFill>
                  <a:schemeClr val="bg1"/>
                </a:solidFill>
              </a:rPr>
              <a:t>）</a:t>
            </a: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B3986DE-5A9C-F548-B491-6EF225504775}"/>
              </a:ext>
            </a:extLst>
          </p:cNvPr>
          <p:cNvGrpSpPr/>
          <p:nvPr/>
        </p:nvGrpSpPr>
        <p:grpSpPr>
          <a:xfrm>
            <a:off x="4731368" y="1582520"/>
            <a:ext cx="3480372" cy="4509121"/>
            <a:chOff x="659580" y="1711325"/>
            <a:chExt cx="3480372" cy="4509121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272379F-1498-FB47-B140-B35B681101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6890" y="1711326"/>
              <a:ext cx="3043062" cy="450912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D9CB8AE3-36B7-134E-A93C-34FC1C7D2B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9580" y="1711325"/>
              <a:ext cx="495817" cy="4509121"/>
            </a:xfrm>
            <a:prstGeom prst="rect">
              <a:avLst/>
            </a:prstGeom>
          </p:spPr>
        </p:pic>
      </p:grpSp>
      <p:pic>
        <p:nvPicPr>
          <p:cNvPr id="17" name="Picture 4">
            <a:extLst>
              <a:ext uri="{FF2B5EF4-FFF2-40B4-BE49-F238E27FC236}">
                <a16:creationId xmlns:a16="http://schemas.microsoft.com/office/drawing/2014/main" id="{F5AE3EBE-2F21-0F4F-860C-8E7703E78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844824"/>
            <a:ext cx="3729064" cy="372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60473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AF19F04-951E-3648-8F84-954B0DCBE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支持磁影响与振幅的理论认为中心磁场抑制振动因此削弱了振幅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F7227-A387-354A-8071-15E24F3922D7}"/>
              </a:ext>
            </a:extLst>
          </p:cNvPr>
          <p:cNvSpPr txBox="1"/>
          <p:nvPr/>
        </p:nvSpPr>
        <p:spPr>
          <a:xfrm>
            <a:off x="3815408" y="6192713"/>
            <a:ext cx="7543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中心核磁场磁场与振幅的关系（</a:t>
            </a:r>
            <a:r>
              <a:rPr lang="en-US" altLang="zh-CN" dirty="0" err="1">
                <a:solidFill>
                  <a:schemeClr val="bg1"/>
                </a:solidFill>
              </a:rPr>
              <a:t>Stello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GB" altLang="zh-CN" dirty="0">
                <a:solidFill>
                  <a:schemeClr val="bg1"/>
                </a:solidFill>
              </a:rPr>
              <a:t>et al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2016</a:t>
            </a:r>
            <a:r>
              <a:rPr lang="zh-CN" altLang="en-US" dirty="0">
                <a:solidFill>
                  <a:schemeClr val="bg1"/>
                </a:solidFill>
              </a:rPr>
              <a:t>）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C9801F-7B07-A144-B601-62505040FF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71" y="1734768"/>
            <a:ext cx="3456384" cy="24125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69AB4C-9887-614A-A8FC-4C78FB0944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5408" y="1689419"/>
            <a:ext cx="5105921" cy="4231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41579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DE55DD-11F9-5F40-BCDB-514C44F75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0185FA-36A8-9647-9FED-FEAC5196B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bg1"/>
                </a:solidFill>
              </a:rPr>
              <a:t>星震学是什么？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07EA6-B2DE-5A48-9237-AC471D1F8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730190"/>
            <a:ext cx="6044878" cy="401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91607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49FB81-9595-2443-A8A5-E89078A0F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bg1"/>
                </a:solidFill>
              </a:rPr>
              <a:t>总结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59962-C99D-274B-8F55-58775B694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53612"/>
            <a:ext cx="7871792" cy="4525963"/>
          </a:xfrm>
        </p:spPr>
        <p:txBody>
          <a:bodyPr>
            <a:norm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星震学利用恒星振动来测量恒星内部结构的学科</a:t>
            </a:r>
            <a:endParaRPr lang="en-GB" altLang="zh-CN" b="1" dirty="0">
              <a:solidFill>
                <a:schemeClr val="bg1"/>
              </a:solidFill>
            </a:endParaRPr>
          </a:p>
          <a:p>
            <a:endParaRPr lang="en-GB" altLang="zh-CN" dirty="0">
              <a:solidFill>
                <a:schemeClr val="bg1"/>
              </a:solidFill>
            </a:endParaRPr>
          </a:p>
          <a:p>
            <a:r>
              <a:rPr lang="zh-CN" altLang="en-US" b="1" dirty="0">
                <a:solidFill>
                  <a:schemeClr val="bg1"/>
                </a:solidFill>
              </a:rPr>
              <a:t>星震学将恒星参数精度带来了质的飞跃</a:t>
            </a:r>
            <a:endParaRPr lang="en-GB" altLang="zh-CN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</a:rPr>
              <a:t>    </a:t>
            </a:r>
            <a:r>
              <a:rPr lang="zh-CN" altLang="en-US" sz="2200" dirty="0">
                <a:solidFill>
                  <a:schemeClr val="bg1"/>
                </a:solidFill>
              </a:rPr>
              <a:t>恒星演化定标</a:t>
            </a:r>
            <a:r>
              <a:rPr lang="en-US" altLang="zh-CN" sz="2200" dirty="0">
                <a:solidFill>
                  <a:schemeClr val="bg1"/>
                </a:solidFill>
              </a:rPr>
              <a:t>/</a:t>
            </a:r>
            <a:r>
              <a:rPr lang="zh-CN" altLang="en-US" sz="2200" dirty="0">
                <a:solidFill>
                  <a:schemeClr val="bg1"/>
                </a:solidFill>
              </a:rPr>
              <a:t>银河系演化定标</a:t>
            </a:r>
            <a:r>
              <a:rPr lang="en-US" altLang="zh-CN" sz="2200" dirty="0">
                <a:solidFill>
                  <a:schemeClr val="bg1"/>
                </a:solidFill>
              </a:rPr>
              <a:t>/</a:t>
            </a:r>
            <a:r>
              <a:rPr lang="zh-CN" altLang="en-US" sz="2200" dirty="0">
                <a:solidFill>
                  <a:schemeClr val="bg1"/>
                </a:solidFill>
              </a:rPr>
              <a:t>光谱巡天定标</a:t>
            </a:r>
            <a:r>
              <a:rPr lang="en-US" altLang="zh-CN" sz="2200" dirty="0">
                <a:solidFill>
                  <a:schemeClr val="bg1"/>
                </a:solidFill>
              </a:rPr>
              <a:t>/</a:t>
            </a:r>
            <a:r>
              <a:rPr lang="zh-CN" altLang="en-GB" sz="2200" dirty="0">
                <a:solidFill>
                  <a:schemeClr val="bg1"/>
                </a:solidFill>
              </a:rPr>
              <a:t>地外</a:t>
            </a:r>
            <a:r>
              <a:rPr lang="zh-CN" altLang="en-US" sz="2200" dirty="0">
                <a:solidFill>
                  <a:schemeClr val="bg1"/>
                </a:solidFill>
              </a:rPr>
              <a:t>行星参数</a:t>
            </a:r>
            <a:endParaRPr lang="en-GB" altLang="zh-CN" sz="2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US" sz="2200" dirty="0">
                <a:solidFill>
                  <a:schemeClr val="bg1"/>
                </a:solidFill>
              </a:rPr>
              <a:t>     </a:t>
            </a:r>
            <a:endParaRPr lang="en-GB" altLang="zh-CN" dirty="0">
              <a:solidFill>
                <a:schemeClr val="bg1"/>
              </a:solidFill>
            </a:endParaRPr>
          </a:p>
          <a:p>
            <a:r>
              <a:rPr lang="zh-CN" altLang="en-US" b="1" dirty="0">
                <a:solidFill>
                  <a:schemeClr val="bg1"/>
                </a:solidFill>
              </a:rPr>
              <a:t>星震学分析可以测量恒星内部的精细结构</a:t>
            </a:r>
            <a:endParaRPr lang="en-GB" altLang="zh-CN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chemeClr val="bg1"/>
                </a:solidFill>
              </a:rPr>
              <a:t>     </a:t>
            </a:r>
            <a:r>
              <a:rPr lang="zh-CN" altLang="en-US" sz="2200" dirty="0">
                <a:solidFill>
                  <a:schemeClr val="bg1"/>
                </a:solidFill>
              </a:rPr>
              <a:t>区分</a:t>
            </a:r>
            <a:r>
              <a:rPr lang="en-US" altLang="zh-CN" sz="2200" dirty="0">
                <a:solidFill>
                  <a:schemeClr val="bg1"/>
                </a:solidFill>
              </a:rPr>
              <a:t>RGB</a:t>
            </a:r>
            <a:r>
              <a:rPr lang="zh-CN" altLang="en-US" sz="2200" dirty="0">
                <a:solidFill>
                  <a:schemeClr val="bg1"/>
                </a:solidFill>
              </a:rPr>
              <a:t>和</a:t>
            </a:r>
            <a:r>
              <a:rPr lang="en-US" altLang="zh-CN" sz="2200" dirty="0">
                <a:solidFill>
                  <a:schemeClr val="bg1"/>
                </a:solidFill>
              </a:rPr>
              <a:t>RC/</a:t>
            </a:r>
            <a:r>
              <a:rPr lang="zh-CN" altLang="en-US" sz="2200" dirty="0">
                <a:solidFill>
                  <a:schemeClr val="bg1"/>
                </a:solidFill>
              </a:rPr>
              <a:t>恒星内部角动量演化</a:t>
            </a:r>
            <a:r>
              <a:rPr lang="en-US" altLang="zh-CN" sz="2200" dirty="0">
                <a:solidFill>
                  <a:schemeClr val="bg1"/>
                </a:solidFill>
              </a:rPr>
              <a:t>/</a:t>
            </a:r>
            <a:r>
              <a:rPr lang="zh-CN" altLang="en-US" sz="2200" dirty="0">
                <a:solidFill>
                  <a:schemeClr val="bg1"/>
                </a:solidFill>
              </a:rPr>
              <a:t>中心核磁场</a:t>
            </a:r>
            <a:endParaRPr lang="en-GB" altLang="zh-CN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16605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93E7B4-52F3-F540-B87D-DBBE7E5C2A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114" name="TextShape 1"/>
          <p:cNvSpPr txBox="1"/>
          <p:nvPr/>
        </p:nvSpPr>
        <p:spPr>
          <a:xfrm>
            <a:off x="107504" y="632157"/>
            <a:ext cx="9036496" cy="497181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pPr algn="ctr"/>
            <a:endParaRPr lang="en-US" sz="4000" b="1" strike="noStrike" spc="-1" dirty="0"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3600" b="1" spc="-1" dirty="0">
              <a:solidFill>
                <a:srgbClr val="C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zh-CN" altLang="en-GB" sz="4000" b="1" spc="-1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致谢</a:t>
            </a:r>
            <a:endParaRPr lang="en-GB" altLang="zh-CN" sz="4000" b="1" spc="-1" dirty="0">
              <a:solidFill>
                <a:schemeClr val="bg1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endParaRPr lang="en-GB" altLang="zh-CN" sz="4000" b="1" spc="-1" dirty="0">
              <a:solidFill>
                <a:schemeClr val="bg1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/>
            <a:r>
              <a:rPr lang="en-US" altLang="zh-CN" sz="4000" b="1" spc="-1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Q&amp;A</a:t>
            </a:r>
            <a:endParaRPr lang="en-GB" altLang="zh-CN" sz="2400" b="1" spc="-1" dirty="0">
              <a:solidFill>
                <a:schemeClr val="bg1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182831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59962-C99D-274B-8F55-58775B694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603811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59962-C99D-274B-8F55-58775B694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40752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6D0B-0D7F-5A45-8846-CE665152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59962-C99D-274B-8F55-58775B694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08953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3" descr="Image result for asteroseismology before and after kepler">
            <a:extLst>
              <a:ext uri="{FF2B5EF4-FFF2-40B4-BE49-F238E27FC236}">
                <a16:creationId xmlns:a16="http://schemas.microsoft.com/office/drawing/2014/main" id="{25174AAD-DD0D-4A82-9BB6-E04F73AC1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65609"/>
            <a:ext cx="6920413" cy="504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4CBDD8A-7C84-4A79-B255-FC4F589A36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9348" y="261660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AU" sz="1350"/>
          </a:p>
        </p:txBody>
      </p:sp>
      <p:sp>
        <p:nvSpPr>
          <p:cNvPr id="5" name="TextShape 1">
            <a:extLst>
              <a:ext uri="{FF2B5EF4-FFF2-40B4-BE49-F238E27FC236}">
                <a16:creationId xmlns:a16="http://schemas.microsoft.com/office/drawing/2014/main" id="{76517D7D-3B7F-3F66-C18A-9BD7FE4CD470}"/>
              </a:ext>
            </a:extLst>
          </p:cNvPr>
          <p:cNvSpPr txBox="1"/>
          <p:nvPr/>
        </p:nvSpPr>
        <p:spPr>
          <a:xfrm>
            <a:off x="180260" y="22969"/>
            <a:ext cx="8856235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endParaRPr lang="zh-CN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6519960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B579-67BA-180B-7036-31A99F841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Helium Glitch in oscillations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774330D-05A8-7316-5CAF-D6B95EC8F6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9097" y="1600200"/>
            <a:ext cx="6685805" cy="4525963"/>
          </a:xfrm>
        </p:spPr>
      </p:pic>
    </p:spTree>
    <p:extLst>
      <p:ext uri="{BB962C8B-B14F-4D97-AF65-F5344CB8AC3E}">
        <p14:creationId xmlns:p14="http://schemas.microsoft.com/office/powerpoint/2010/main" val="330392234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F3CE2-A486-0C8F-160C-A03D50ED9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Fitting to the glitch well recovers the Sun’s initial helium fraction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EE079A2-B62A-B8D6-6605-ECE51A5E71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624" y="1600200"/>
            <a:ext cx="5790752" cy="4525963"/>
          </a:xfrm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DA0EBF94-12EC-BB60-9BDA-6D3512F480B2}"/>
              </a:ext>
            </a:extLst>
          </p:cNvPr>
          <p:cNvSpPr/>
          <p:nvPr/>
        </p:nvSpPr>
        <p:spPr>
          <a:xfrm>
            <a:off x="6084168" y="4365104"/>
            <a:ext cx="1512168" cy="432048"/>
          </a:xfrm>
          <a:prstGeom prst="wedgeRoundRectCallout">
            <a:avLst>
              <a:gd name="adj1" fmla="val -18382"/>
              <a:gd name="adj2" fmla="val 85380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Y</a:t>
            </a:r>
            <a:r>
              <a:rPr lang="en-US" baseline="-25000" dirty="0">
                <a:solidFill>
                  <a:srgbClr val="FF0000"/>
                </a:solidFill>
              </a:rPr>
              <a:t>☉</a:t>
            </a:r>
            <a:r>
              <a:rPr lang="en-US" dirty="0">
                <a:solidFill>
                  <a:srgbClr val="FF0000"/>
                </a:solidFill>
              </a:rPr>
              <a:t> = 0.270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CAC606-D021-15CB-DDF9-146B42FFAE43}"/>
              </a:ext>
            </a:extLst>
          </p:cNvPr>
          <p:cNvSpPr txBox="1"/>
          <p:nvPr/>
        </p:nvSpPr>
        <p:spPr>
          <a:xfrm>
            <a:off x="3563888" y="6308725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Lyttle</a:t>
            </a:r>
            <a:r>
              <a:rPr lang="zh-CN" altLang="en-US" dirty="0"/>
              <a:t> </a:t>
            </a:r>
            <a:r>
              <a:rPr lang="en-GB" altLang="zh-CN" dirty="0"/>
              <a:t>et</a:t>
            </a:r>
            <a:r>
              <a:rPr lang="zh-CN" altLang="en-US" dirty="0"/>
              <a:t> </a:t>
            </a:r>
            <a:r>
              <a:rPr lang="en-US" altLang="zh-CN" dirty="0"/>
              <a:t>al.</a:t>
            </a:r>
            <a:r>
              <a:rPr lang="zh-CN" altLang="en-US" dirty="0"/>
              <a:t> </a:t>
            </a:r>
            <a:r>
              <a:rPr lang="en-US" altLang="zh-CN" dirty="0"/>
              <a:t>2021</a:t>
            </a:r>
            <a:r>
              <a:rPr lang="zh-CN" altLang="en-US" dirty="0"/>
              <a:t>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1919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Solar oscillation frequencies change with Magnetic activities.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4725144"/>
            <a:ext cx="8229600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zh-CN" dirty="0"/>
          </a:p>
          <a:p>
            <a:pPr>
              <a:buNone/>
            </a:pPr>
            <a:r>
              <a:rPr lang="en-US" altLang="zh-CN" sz="2800" dirty="0"/>
              <a:t>    </a:t>
            </a:r>
            <a:r>
              <a:rPr lang="en-US" altLang="zh-CN" sz="2400" dirty="0">
                <a:solidFill>
                  <a:srgbClr val="0070C0"/>
                </a:solidFill>
              </a:rPr>
              <a:t>The frequencies in active region is slightly different from those in quiet area.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592" y="1862292"/>
            <a:ext cx="8600816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0090859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138D0-936E-E940-84C5-2E92C902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Frequencies</a:t>
            </a:r>
            <a:r>
              <a:rPr lang="zh-CN" altLang="en-US" dirty="0"/>
              <a:t> </a:t>
            </a:r>
            <a:r>
              <a:rPr lang="en-US" altLang="zh-CN" dirty="0"/>
              <a:t>shift</a:t>
            </a:r>
            <a:r>
              <a:rPr lang="zh-CN" altLang="en-US" dirty="0"/>
              <a:t> </a:t>
            </a:r>
            <a:r>
              <a:rPr lang="en-US" altLang="zh-CN" dirty="0"/>
              <a:t>with</a:t>
            </a:r>
            <a:r>
              <a:rPr lang="zh-CN" altLang="en-US" dirty="0"/>
              <a:t> </a:t>
            </a:r>
            <a:r>
              <a:rPr lang="en-US" altLang="zh-CN" dirty="0"/>
              <a:t>magnetic</a:t>
            </a:r>
            <a:r>
              <a:rPr lang="zh-CN" altLang="en-US" dirty="0"/>
              <a:t> </a:t>
            </a:r>
            <a:r>
              <a:rPr lang="en-US" altLang="zh-CN" dirty="0"/>
              <a:t>activity</a:t>
            </a:r>
            <a:r>
              <a:rPr lang="zh-CN" altLang="en-US" dirty="0"/>
              <a:t> </a:t>
            </a:r>
            <a:r>
              <a:rPr lang="en-US" altLang="zh-CN" dirty="0"/>
              <a:t>on</a:t>
            </a:r>
            <a:r>
              <a:rPr lang="zh-CN" altLang="en-US" dirty="0"/>
              <a:t> </a:t>
            </a:r>
            <a:r>
              <a:rPr lang="en-US" altLang="zh-CN" dirty="0"/>
              <a:t>HD</a:t>
            </a:r>
            <a:r>
              <a:rPr lang="zh-CN" altLang="en-US" dirty="0"/>
              <a:t> </a:t>
            </a:r>
            <a:r>
              <a:rPr lang="en-US" altLang="zh-CN" dirty="0"/>
              <a:t>49933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B692ED-9B5D-4745-9837-D7B22E543B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15" y="1450375"/>
            <a:ext cx="6700776" cy="45259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B3EEA0-47CC-014A-83AC-3082B787C1F5}"/>
              </a:ext>
            </a:extLst>
          </p:cNvPr>
          <p:cNvSpPr txBox="1"/>
          <p:nvPr/>
        </p:nvSpPr>
        <p:spPr>
          <a:xfrm>
            <a:off x="1475656" y="6187695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Frequency</a:t>
            </a:r>
            <a:r>
              <a:rPr lang="zh-CN" altLang="en-US" dirty="0"/>
              <a:t> </a:t>
            </a:r>
            <a:r>
              <a:rPr lang="en-US" altLang="zh-CN" dirty="0"/>
              <a:t>shift</a:t>
            </a:r>
            <a:r>
              <a:rPr lang="zh-CN" altLang="en-US" dirty="0"/>
              <a:t> </a:t>
            </a:r>
            <a:r>
              <a:rPr lang="en-US" altLang="zh-CN" dirty="0"/>
              <a:t>on</a:t>
            </a:r>
            <a:r>
              <a:rPr lang="zh-CN" altLang="en-US" dirty="0"/>
              <a:t> </a:t>
            </a:r>
            <a:r>
              <a:rPr lang="en-US" altLang="zh-CN" dirty="0"/>
              <a:t>Corot</a:t>
            </a:r>
            <a:r>
              <a:rPr lang="zh-CN" altLang="en-US" dirty="0"/>
              <a:t> </a:t>
            </a:r>
            <a:r>
              <a:rPr lang="en-US" altLang="zh-CN" dirty="0"/>
              <a:t>target</a:t>
            </a:r>
            <a:r>
              <a:rPr lang="zh-CN" altLang="en-US" dirty="0"/>
              <a:t> </a:t>
            </a:r>
            <a:r>
              <a:rPr lang="en-US" altLang="zh-CN" dirty="0"/>
              <a:t>HD</a:t>
            </a:r>
            <a:r>
              <a:rPr lang="zh-CN" altLang="en-US" dirty="0"/>
              <a:t> </a:t>
            </a:r>
            <a:r>
              <a:rPr lang="en-US" altLang="zh-CN" dirty="0"/>
              <a:t>49933</a:t>
            </a:r>
            <a:r>
              <a:rPr lang="zh-CN" altLang="en-US" dirty="0"/>
              <a:t> </a:t>
            </a:r>
            <a:r>
              <a:rPr lang="en-US" altLang="zh-CN" dirty="0"/>
              <a:t>(Garcia</a:t>
            </a:r>
            <a:r>
              <a:rPr lang="zh-CN" altLang="en-US" dirty="0"/>
              <a:t> </a:t>
            </a:r>
            <a:r>
              <a:rPr lang="en-US" altLang="zh-CN" dirty="0"/>
              <a:t>et</a:t>
            </a:r>
            <a:r>
              <a:rPr lang="zh-CN" altLang="en-US" dirty="0"/>
              <a:t> </a:t>
            </a:r>
            <a:r>
              <a:rPr lang="en-US" altLang="zh-CN" dirty="0"/>
              <a:t>al.</a:t>
            </a:r>
            <a:r>
              <a:rPr lang="zh-CN" altLang="en-US" dirty="0"/>
              <a:t> </a:t>
            </a:r>
            <a:r>
              <a:rPr lang="en-US" altLang="zh-CN" dirty="0"/>
              <a:t>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939222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FD57C-F7A5-F545-9873-ED18DE70A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96929"/>
            <a:ext cx="8229600" cy="1143000"/>
          </a:xfrm>
        </p:spPr>
        <p:txBody>
          <a:bodyPr/>
          <a:lstStyle/>
          <a:p>
            <a:r>
              <a:rPr lang="en-US" dirty="0"/>
              <a:t>Inversing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rotational</a:t>
            </a:r>
            <a:r>
              <a:rPr lang="zh-CN" altLang="en-US" dirty="0"/>
              <a:t> </a:t>
            </a:r>
            <a:r>
              <a:rPr lang="en-US" altLang="zh-CN" dirty="0"/>
              <a:t>profile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4545AAC-10AF-C344-AC23-BA9503B64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96752"/>
            <a:ext cx="7272808" cy="561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65646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0F26-964D-51F7-F82E-CC44603E0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4ADB7-F175-6B46-331F-763C8084F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没有大气干扰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没有光污染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没有白天黑夜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更清晰的恒星图像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pPr fontAlgn="base"/>
            <a:r>
              <a:rPr lang="en-GB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没有坏天气</a:t>
            </a:r>
            <a:endParaRPr lang="en-GB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Picture 4" descr="A satellite in space&#10;&#10;Description automatically generated with medium confidence">
            <a:extLst>
              <a:ext uri="{FF2B5EF4-FFF2-40B4-BE49-F238E27FC236}">
                <a16:creationId xmlns:a16="http://schemas.microsoft.com/office/drawing/2014/main" id="{A2F71B73-E310-5629-B900-349607BED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144000" cy="344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010684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恒星</a:t>
            </a:r>
            <a:r>
              <a:rPr lang="zh-CN" altLang="en-US" dirty="0">
                <a:latin typeface="STZhongsong" panose="02010600040101010101" pitchFamily="2" charset="-122"/>
                <a:ea typeface="STZhongsong" panose="02010600040101010101" pitchFamily="2" charset="-122"/>
              </a:rPr>
              <a:t>和行星科学的空间望远镜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pic>
        <p:nvPicPr>
          <p:cNvPr id="5" name="Content Placeholder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1BC3384-3EA0-393C-4130-81FD1DDCDB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89" y="1600200"/>
            <a:ext cx="8116221" cy="4525963"/>
          </a:xfr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EE06F59C-4DB3-580B-C34E-39C12EF4B0CC}"/>
              </a:ext>
            </a:extLst>
          </p:cNvPr>
          <p:cNvGrpSpPr/>
          <p:nvPr/>
        </p:nvGrpSpPr>
        <p:grpSpPr>
          <a:xfrm>
            <a:off x="2784456" y="3643632"/>
            <a:ext cx="1264320" cy="47520"/>
            <a:chOff x="2784456" y="3643632"/>
            <a:chExt cx="1264320" cy="47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468F8426-4CDF-9287-D5DF-DF1F330F7A7A}"/>
                    </a:ext>
                  </a:extLst>
                </p14:cNvPr>
                <p14:cNvContentPartPr/>
                <p14:nvPr/>
              </p14:nvContentPartPr>
              <p14:xfrm>
                <a:off x="2784456" y="3643632"/>
                <a:ext cx="518760" cy="432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468F8426-4CDF-9287-D5DF-DF1F330F7A7A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748456" y="3607632"/>
                  <a:ext cx="59040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D30D6D0A-C91C-F01F-C512-2DEF2A482EBF}"/>
                    </a:ext>
                  </a:extLst>
                </p14:cNvPr>
                <p14:cNvContentPartPr/>
                <p14:nvPr/>
              </p14:nvContentPartPr>
              <p14:xfrm>
                <a:off x="3633336" y="3690792"/>
                <a:ext cx="41544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D30D6D0A-C91C-F01F-C512-2DEF2A482EBF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597336" y="3654792"/>
                  <a:ext cx="48708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D3214DC-103B-E6AB-65BC-F7EC6A9C800A}"/>
                  </a:ext>
                </a:extLst>
              </p14:cNvPr>
              <p14:cNvContentPartPr/>
              <p14:nvPr/>
            </p14:nvContentPartPr>
            <p14:xfrm>
              <a:off x="4614336" y="3721032"/>
              <a:ext cx="34704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D3214DC-103B-E6AB-65BC-F7EC6A9C800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578696" y="3685392"/>
                <a:ext cx="41868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520047C-54CC-D07E-FB45-8DE487547E98}"/>
                  </a:ext>
                </a:extLst>
              </p14:cNvPr>
              <p14:cNvContentPartPr/>
              <p14:nvPr/>
            </p14:nvContentPartPr>
            <p14:xfrm>
              <a:off x="6341976" y="3723192"/>
              <a:ext cx="354600" cy="201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520047C-54CC-D07E-FB45-8DE487547E9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06336" y="3687192"/>
                <a:ext cx="426240" cy="91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2074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 err="1"/>
              <a:t>CoRoT</a:t>
            </a:r>
            <a:r>
              <a:rPr lang="zh-CN" altLang="en-US" dirty="0"/>
              <a:t> 望远镜</a:t>
            </a:r>
            <a:endParaRPr lang="en-US" dirty="0"/>
          </a:p>
        </p:txBody>
      </p:sp>
      <p:pic>
        <p:nvPicPr>
          <p:cNvPr id="72710" name="Picture 6" descr="http://smsc.cnes.fr/IcCOROT/vie-projet/qualif_meca/AXE_1_01_03_02_studio_bazile_02bis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371600"/>
            <a:ext cx="3352800" cy="5029200"/>
          </a:xfrm>
          <a:prstGeom prst="rect">
            <a:avLst/>
          </a:prstGeom>
          <a:noFill/>
        </p:spPr>
      </p:pic>
      <p:pic>
        <p:nvPicPr>
          <p:cNvPr id="14338" name="Picture 2" descr="ESA - COROT on its way">
            <a:extLst>
              <a:ext uri="{FF2B5EF4-FFF2-40B4-BE49-F238E27FC236}">
                <a16:creationId xmlns:a16="http://schemas.microsoft.com/office/drawing/2014/main" id="{72F8786C-D16C-6F34-7EE0-D44315FEE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84160"/>
            <a:ext cx="3867894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72611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505C-64A7-FD64-C4AA-E4079A38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COROT</a:t>
            </a:r>
            <a:r>
              <a:rPr lang="zh-CN" altLang="en-US" dirty="0"/>
              <a:t> </a:t>
            </a:r>
            <a:r>
              <a:rPr lang="en-US" altLang="zh-CN" dirty="0"/>
              <a:t>=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GB" b="1" dirty="0"/>
              <a:t>Convection, Rotation and Planetary Transits</a:t>
            </a:r>
            <a:r>
              <a:rPr lang="en-US" altLang="zh-CN" dirty="0"/>
              <a:t>)</a:t>
            </a:r>
            <a:r>
              <a:rPr lang="zh-CN" altLang="en-US" dirty="0"/>
              <a:t> </a:t>
            </a:r>
            <a:br>
              <a:rPr lang="en-GB" dirty="0"/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F1E285-B564-52CB-F804-FFFDCE89B6BD}"/>
              </a:ext>
            </a:extLst>
          </p:cNvPr>
          <p:cNvSpPr txBox="1"/>
          <p:nvPr/>
        </p:nvSpPr>
        <p:spPr>
          <a:xfrm>
            <a:off x="4932040" y="1196752"/>
            <a:ext cx="388843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法国</a:t>
            </a:r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2006.12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（</a:t>
            </a:r>
            <a:r>
              <a:rPr lang="en-GB" dirty="0"/>
              <a:t> 7 </a:t>
            </a:r>
            <a:r>
              <a:rPr lang="en-GB" dirty="0" err="1"/>
              <a:t>年</a:t>
            </a:r>
            <a:r>
              <a:rPr lang="en-US" altLang="zh-CN" dirty="0"/>
              <a:t>5</a:t>
            </a:r>
            <a:r>
              <a:rPr lang="zh-CN" altLang="en-US" dirty="0"/>
              <a:t>个月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）</a:t>
            </a:r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27cm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 口径望远镜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观测周期为</a:t>
            </a:r>
            <a:r>
              <a:rPr lang="en-US" altLang="zh-CN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180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天</a:t>
            </a:r>
            <a:endParaRPr lang="en-US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科学目标：探测恒星转动和地外行星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r>
              <a:rPr lang="zh-CN" altLang="en-GB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额外</a:t>
            </a:r>
            <a:r>
              <a:rPr lang="zh-CN" altLang="en-US" sz="2400" dirty="0">
                <a:latin typeface="STZhongsong" panose="02010600040101010101" pitchFamily="2" charset="-122"/>
                <a:ea typeface="STZhongsong" panose="02010600040101010101" pitchFamily="2" charset="-122"/>
              </a:rPr>
              <a:t>惊喜：星震学</a:t>
            </a:r>
            <a:endParaRPr lang="en-GB" altLang="zh-CN" sz="2400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  <a:p>
            <a:endParaRPr lang="en-GB" altLang="zh-CN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551D5166-87E3-0753-F43D-7FD4D178B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" y="1111432"/>
            <a:ext cx="4835896" cy="535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33833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0CAA8-0E68-22A0-3271-97227A5E3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空间望远镜如何探测恒星转动</a:t>
            </a:r>
            <a:endParaRPr lang="en-US" dirty="0"/>
          </a:p>
        </p:txBody>
      </p:sp>
      <p:pic>
        <p:nvPicPr>
          <p:cNvPr id="5" name="Content Placeholder 4" descr="A picture containing text, person, fruit&#10;&#10;Description automatically generated">
            <a:extLst>
              <a:ext uri="{FF2B5EF4-FFF2-40B4-BE49-F238E27FC236}">
                <a16:creationId xmlns:a16="http://schemas.microsoft.com/office/drawing/2014/main" id="{483855B6-18DE-F7AB-FCB2-84B1BF1928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76477"/>
            <a:ext cx="7139136" cy="2382579"/>
          </a:xfrm>
        </p:spPr>
      </p:pic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B5C68D6F-2FC0-7930-1D3E-2C7DD8A59C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60" y="4365104"/>
            <a:ext cx="84836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95902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3844-262E-B150-896C-F2048B279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60337"/>
            <a:ext cx="8229600" cy="1143000"/>
          </a:xfrm>
        </p:spPr>
        <p:txBody>
          <a:bodyPr/>
          <a:lstStyle/>
          <a:p>
            <a:r>
              <a:rPr lang="en-US" dirty="0" err="1">
                <a:latin typeface="STZhongsong" panose="02010600040101010101" pitchFamily="2" charset="-122"/>
                <a:ea typeface="STZhongsong" panose="02010600040101010101" pitchFamily="2" charset="-122"/>
              </a:rPr>
              <a:t>未来二十年恒星数据的大爆炸</a:t>
            </a:r>
            <a:endParaRPr lang="en-US" dirty="0">
              <a:latin typeface="STZhongsong" panose="02010600040101010101" pitchFamily="2" charset="-122"/>
              <a:ea typeface="STZhongsong" panose="02010600040101010101" pitchFamily="2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95D7-3058-7409-27FC-0B01B4E12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2" y="1555047"/>
            <a:ext cx="4320480" cy="3386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/>
              <a:t>大数据中的大科学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     </a:t>
            </a:r>
            <a:r>
              <a:rPr lang="en-US" sz="2400" dirty="0" err="1"/>
              <a:t>传统恒星物理突破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    </a:t>
            </a:r>
            <a:r>
              <a:rPr lang="en-US" sz="2400" dirty="0" err="1"/>
              <a:t>恒星和行星系统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    </a:t>
            </a:r>
            <a:r>
              <a:rPr lang="en-US" sz="2400" dirty="0" err="1"/>
              <a:t>恒星转动和磁场等前沿课题</a:t>
            </a:r>
            <a:endParaRPr lang="en-US" sz="24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B8579EB-DC3A-4D86-CF8D-6693059A8373}"/>
              </a:ext>
            </a:extLst>
          </p:cNvPr>
          <p:cNvGraphicFramePr>
            <a:graphicFrameLocks noGrp="1"/>
          </p:cNvGraphicFramePr>
          <p:nvPr/>
        </p:nvGraphicFramePr>
        <p:xfrm>
          <a:off x="4211960" y="1439860"/>
          <a:ext cx="4608511" cy="468630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6798">
                  <a:extLst>
                    <a:ext uri="{9D8B030D-6E8A-4147-A177-3AD203B41FA5}">
                      <a16:colId xmlns:a16="http://schemas.microsoft.com/office/drawing/2014/main" val="3668437404"/>
                    </a:ext>
                  </a:extLst>
                </a:gridCol>
                <a:gridCol w="959720">
                  <a:extLst>
                    <a:ext uri="{9D8B030D-6E8A-4147-A177-3AD203B41FA5}">
                      <a16:colId xmlns:a16="http://schemas.microsoft.com/office/drawing/2014/main" val="3495182038"/>
                    </a:ext>
                  </a:extLst>
                </a:gridCol>
                <a:gridCol w="1321920">
                  <a:extLst>
                    <a:ext uri="{9D8B030D-6E8A-4147-A177-3AD203B41FA5}">
                      <a16:colId xmlns:a16="http://schemas.microsoft.com/office/drawing/2014/main" val="2383714029"/>
                    </a:ext>
                  </a:extLst>
                </a:gridCol>
                <a:gridCol w="1350073">
                  <a:extLst>
                    <a:ext uri="{9D8B030D-6E8A-4147-A177-3AD203B41FA5}">
                      <a16:colId xmlns:a16="http://schemas.microsoft.com/office/drawing/2014/main" val="2210231696"/>
                    </a:ext>
                  </a:extLst>
                </a:gridCol>
              </a:tblGrid>
              <a:tr h="1066184">
                <a:tc>
                  <a:txBody>
                    <a:bodyPr/>
                    <a:lstStyle/>
                    <a:p>
                      <a:r>
                        <a:rPr lang="en-US" altLang="zh-CN" dirty="0"/>
                        <a:t>Mission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Launch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Dwarfs</a:t>
                      </a:r>
                    </a:p>
                    <a:p>
                      <a:pPr algn="ctr"/>
                      <a:r>
                        <a:rPr lang="en-US" altLang="zh-CN" dirty="0"/>
                        <a:t>&amp;</a:t>
                      </a:r>
                    </a:p>
                    <a:p>
                      <a:pPr algn="ctr"/>
                      <a:r>
                        <a:rPr lang="en-US" altLang="zh-CN" dirty="0"/>
                        <a:t>subgiants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Giants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8201672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 err="1">
                          <a:solidFill>
                            <a:schemeClr val="tx1"/>
                          </a:solidFill>
                        </a:rPr>
                        <a:t>GoRot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2006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8817474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Kepler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2009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446888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TESS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2018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3-4</a:t>
                      </a:r>
                      <a:endParaRPr lang="en-US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4-5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020457"/>
                  </a:ext>
                </a:extLst>
              </a:tr>
              <a:tr h="718447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Plato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2026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ETA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3-4</a:t>
                      </a:r>
                      <a:endParaRPr lang="en-US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ETA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en-US" altLang="zh-CN" b="1" baseline="30000" dirty="0">
                          <a:solidFill>
                            <a:schemeClr val="tx1"/>
                          </a:solidFill>
                        </a:rPr>
                        <a:t>4-5</a:t>
                      </a:r>
                      <a:endParaRPr lang="en-US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5320004"/>
                  </a:ext>
                </a:extLst>
              </a:tr>
              <a:tr h="746330">
                <a:tc>
                  <a:txBody>
                    <a:bodyPr/>
                    <a:lstStyle/>
                    <a:p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ET/CSST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Even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more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Even</a:t>
                      </a:r>
                      <a:r>
                        <a:rPr lang="zh-CN" alt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b="1" dirty="0">
                          <a:solidFill>
                            <a:schemeClr val="tx1"/>
                          </a:solidFill>
                        </a:rPr>
                        <a:t>More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228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0722013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>
            <a:extLst>
              <a:ext uri="{FF2B5EF4-FFF2-40B4-BE49-F238E27FC236}">
                <a16:creationId xmlns:a16="http://schemas.microsoft.com/office/drawing/2014/main" id="{65256F7E-6F96-E874-BF19-E9E7C057A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3105" y="0"/>
            <a:ext cx="116114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1C947-94EE-338A-DF72-05DB83A0D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0528" y="4365104"/>
            <a:ext cx="6336704" cy="2016224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sz="2000" b="1" dirty="0" err="1">
                <a:solidFill>
                  <a:srgbClr val="FFC000"/>
                </a:solidFill>
              </a:rPr>
              <a:t>目前活跃在太空中的望远镜</a:t>
            </a:r>
            <a:r>
              <a:rPr lang="zh-CN" altLang="en-US" sz="2000" b="1" dirty="0">
                <a:solidFill>
                  <a:srgbClr val="FFC000"/>
                </a:solidFill>
              </a:rPr>
              <a:t>： </a:t>
            </a:r>
            <a:r>
              <a:rPr lang="en-US" altLang="zh-CN" sz="2000" b="1" dirty="0">
                <a:solidFill>
                  <a:srgbClr val="FFC000"/>
                </a:solidFill>
              </a:rPr>
              <a:t>25</a:t>
            </a:r>
            <a:r>
              <a:rPr lang="zh-CN" altLang="en-US" sz="2000" b="1" dirty="0">
                <a:solidFill>
                  <a:srgbClr val="FFC000"/>
                </a:solidFill>
              </a:rPr>
              <a:t>个</a:t>
            </a:r>
            <a:endParaRPr lang="en-GB" sz="2000" b="1" dirty="0">
              <a:solidFill>
                <a:srgbClr val="FFC000"/>
              </a:solidFill>
            </a:endParaRPr>
          </a:p>
          <a:p>
            <a:pPr marL="0" indent="0" fontAlgn="base">
              <a:buNone/>
            </a:pPr>
            <a:r>
              <a:rPr lang="en-US" altLang="zh-CN" sz="2000" b="1" dirty="0">
                <a:solidFill>
                  <a:srgbClr val="FFC000"/>
                </a:solidFill>
              </a:rPr>
              <a:t>2022</a:t>
            </a:r>
            <a:r>
              <a:rPr lang="zh-CN" altLang="en-US" sz="2000" b="1" dirty="0">
                <a:solidFill>
                  <a:srgbClr val="FFC000"/>
                </a:solidFill>
              </a:rPr>
              <a:t> </a:t>
            </a:r>
            <a:r>
              <a:rPr lang="en-US" altLang="zh-CN" sz="2000" b="1" dirty="0">
                <a:solidFill>
                  <a:srgbClr val="FFC000"/>
                </a:solidFill>
              </a:rPr>
              <a:t>–</a:t>
            </a:r>
            <a:r>
              <a:rPr lang="zh-CN" altLang="en-US" sz="2000" b="1" dirty="0">
                <a:solidFill>
                  <a:srgbClr val="FFC000"/>
                </a:solidFill>
              </a:rPr>
              <a:t> </a:t>
            </a:r>
            <a:r>
              <a:rPr lang="en-US" altLang="zh-CN" sz="2000" b="1" dirty="0">
                <a:solidFill>
                  <a:srgbClr val="FFC000"/>
                </a:solidFill>
              </a:rPr>
              <a:t>2030</a:t>
            </a:r>
            <a:r>
              <a:rPr lang="zh-CN" altLang="en-US" sz="2000" b="1" dirty="0">
                <a:solidFill>
                  <a:srgbClr val="FFC000"/>
                </a:solidFill>
              </a:rPr>
              <a:t>年计划发射的空间望远镜：</a:t>
            </a:r>
            <a:r>
              <a:rPr lang="en-US" altLang="zh-CN" sz="2000" b="1" dirty="0">
                <a:solidFill>
                  <a:srgbClr val="FFC000"/>
                </a:solidFill>
              </a:rPr>
              <a:t>46</a:t>
            </a:r>
            <a:endParaRPr lang="en-GB" sz="2000" b="1" dirty="0">
              <a:solidFill>
                <a:srgbClr val="FFC000"/>
              </a:solidFill>
            </a:endParaRPr>
          </a:p>
          <a:p>
            <a:pPr marL="0" indent="0" fontAlgn="base">
              <a:buNone/>
            </a:pPr>
            <a:endParaRPr lang="en-GB" sz="2000" b="1" dirty="0">
              <a:solidFill>
                <a:srgbClr val="FFC000"/>
              </a:solidFill>
            </a:endParaRPr>
          </a:p>
          <a:p>
            <a:pPr fontAlgn="base"/>
            <a:endParaRPr lang="en-GB" sz="20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US" sz="2000" b="1" dirty="0" err="1">
                <a:solidFill>
                  <a:srgbClr val="FFC000"/>
                </a:solidFill>
              </a:rPr>
              <a:t>了解太空中的运行的望远镜请点我</a:t>
            </a:r>
            <a:r>
              <a:rPr lang="zh-CN" altLang="en-US" sz="2000" b="1" dirty="0">
                <a:solidFill>
                  <a:srgbClr val="FFC000"/>
                </a:solidFill>
              </a:rPr>
              <a:t>：</a:t>
            </a:r>
            <a:endParaRPr lang="en-US" sz="20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C000"/>
                </a:solidFill>
              </a:rPr>
              <a:t>https://</a:t>
            </a:r>
            <a:r>
              <a:rPr lang="en-US" sz="2000" b="1" dirty="0" err="1">
                <a:solidFill>
                  <a:srgbClr val="FFC000"/>
                </a:solidFill>
              </a:rPr>
              <a:t>www.go-astronomy.com</a:t>
            </a:r>
            <a:r>
              <a:rPr lang="en-US" sz="2000" b="1" dirty="0">
                <a:solidFill>
                  <a:srgbClr val="FFC000"/>
                </a:solidFill>
              </a:rPr>
              <a:t>/observatories-</a:t>
            </a:r>
            <a:r>
              <a:rPr lang="en-US" sz="2000" b="1" dirty="0" err="1">
                <a:solidFill>
                  <a:srgbClr val="FFC000"/>
                </a:solidFill>
              </a:rPr>
              <a:t>space.php</a:t>
            </a:r>
            <a:endParaRPr lang="en-US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85904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E2600F-A3CF-8546-8409-8C0550119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6896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B14F4-656B-E941-94A5-505683CD8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928" y="1071460"/>
            <a:ext cx="7886700" cy="928791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latin typeface="+mn-lt"/>
              </a:rPr>
              <a:t>Tanda’s</a:t>
            </a:r>
            <a:r>
              <a:rPr lang="zh-CN" altLang="en-US" sz="3600" b="1" dirty="0">
                <a:solidFill>
                  <a:schemeClr val="bg1"/>
                </a:solidFill>
                <a:latin typeface="+mn-lt"/>
              </a:rPr>
              <a:t> </a:t>
            </a:r>
            <a:r>
              <a:rPr lang="en-US" altLang="zh-CN" sz="3600" b="1" dirty="0">
                <a:solidFill>
                  <a:schemeClr val="bg1"/>
                </a:solidFill>
                <a:latin typeface="+mn-lt"/>
              </a:rPr>
              <a:t>Asteroseismology</a:t>
            </a:r>
            <a:r>
              <a:rPr lang="zh-CN" altLang="en-US" sz="3600" b="1" dirty="0">
                <a:solidFill>
                  <a:schemeClr val="bg1"/>
                </a:solidFill>
                <a:latin typeface="+mn-lt"/>
              </a:rPr>
              <a:t> </a:t>
            </a:r>
            <a:endParaRPr lang="en-US" sz="3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D2F57-907F-4841-A329-2610ED20E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928" y="2148792"/>
            <a:ext cx="7886700" cy="3350575"/>
          </a:xfrm>
        </p:spPr>
        <p:txBody>
          <a:bodyPr>
            <a:normAutofit/>
          </a:bodyPr>
          <a:lstStyle/>
          <a:p>
            <a:r>
              <a:rPr lang="en-US" altLang="zh-CN" sz="2700" dirty="0">
                <a:solidFill>
                  <a:schemeClr val="bg1"/>
                </a:solidFill>
              </a:rPr>
              <a:t>The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ever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best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stellar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model</a:t>
            </a:r>
          </a:p>
          <a:p>
            <a:r>
              <a:rPr lang="en-US" altLang="zh-CN" sz="2700" dirty="0">
                <a:solidFill>
                  <a:schemeClr val="bg1"/>
                </a:solidFill>
              </a:rPr>
              <a:t>First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Kepler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seismic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subgiant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sample</a:t>
            </a:r>
            <a:endParaRPr lang="en-US" sz="2700" dirty="0">
              <a:solidFill>
                <a:schemeClr val="bg1"/>
              </a:solidFill>
            </a:endParaRPr>
          </a:p>
          <a:p>
            <a:r>
              <a:rPr lang="en-US" altLang="zh-CN" sz="2700" dirty="0">
                <a:solidFill>
                  <a:schemeClr val="bg1"/>
                </a:solidFill>
              </a:rPr>
              <a:t>First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detailed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modelling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of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all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Kepler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red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giants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endParaRPr lang="en-GB" altLang="zh-CN" sz="2700" dirty="0">
              <a:solidFill>
                <a:schemeClr val="bg1"/>
              </a:solidFill>
            </a:endParaRPr>
          </a:p>
          <a:p>
            <a:r>
              <a:rPr lang="en-US" altLang="zh-CN" sz="2700" dirty="0" err="1">
                <a:solidFill>
                  <a:schemeClr val="bg1"/>
                </a:solidFill>
              </a:rPr>
              <a:t>Aesteroseismology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with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big</a:t>
            </a:r>
            <a:r>
              <a:rPr lang="zh-CN" altLang="en-US" sz="2700" dirty="0">
                <a:solidFill>
                  <a:schemeClr val="bg1"/>
                </a:solidFill>
              </a:rPr>
              <a:t> </a:t>
            </a:r>
            <a:r>
              <a:rPr lang="en-US" altLang="zh-CN" sz="2700" dirty="0">
                <a:solidFill>
                  <a:schemeClr val="bg1"/>
                </a:solidFill>
              </a:rPr>
              <a:t>data</a:t>
            </a:r>
            <a:endParaRPr lang="en-US" sz="27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41284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44C9-4F7A-4E36-BCF1-F9DDB449D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04664"/>
            <a:ext cx="7758304" cy="1366665"/>
          </a:xfrm>
        </p:spPr>
        <p:txBody>
          <a:bodyPr>
            <a:noAutofit/>
          </a:bodyPr>
          <a:lstStyle/>
          <a:p>
            <a:pPr algn="ctr"/>
            <a:r>
              <a:rPr lang="en-US" altLang="zh-CN" sz="4000" b="1" dirty="0"/>
              <a:t>Highlights:</a:t>
            </a:r>
            <a:r>
              <a:rPr lang="zh-CN" altLang="en-US" sz="4000" b="1" dirty="0"/>
              <a:t> </a:t>
            </a:r>
            <a:r>
              <a:rPr lang="en-AU" sz="4000" b="1" dirty="0"/>
              <a:t>Modelling a SONG target µ </a:t>
            </a:r>
            <a:r>
              <a:rPr lang="en-AU" sz="4000" b="1" dirty="0" err="1"/>
              <a:t>Herculi</a:t>
            </a:r>
            <a:r>
              <a:rPr lang="en-US" altLang="zh-CN" sz="4000" b="1" dirty="0" err="1"/>
              <a:t>uc</a:t>
            </a:r>
            <a:r>
              <a:rPr lang="zh-CN" altLang="en-US" sz="4000" b="1" dirty="0"/>
              <a:t> </a:t>
            </a:r>
            <a:r>
              <a:rPr lang="en-US" altLang="zh-CN" sz="4000" b="1" dirty="0"/>
              <a:t>(Li</a:t>
            </a:r>
            <a:r>
              <a:rPr lang="zh-CN" altLang="en-US" sz="4000" b="1" dirty="0"/>
              <a:t> </a:t>
            </a:r>
            <a:r>
              <a:rPr lang="en-US" altLang="zh-CN" sz="4000" b="1" dirty="0"/>
              <a:t>et</a:t>
            </a:r>
            <a:r>
              <a:rPr lang="zh-CN" altLang="en-US" sz="4000" b="1" dirty="0"/>
              <a:t> </a:t>
            </a:r>
            <a:r>
              <a:rPr lang="en-US" altLang="zh-CN" sz="4000" b="1" dirty="0"/>
              <a:t>al.</a:t>
            </a:r>
            <a:r>
              <a:rPr lang="zh-CN" altLang="en-US" sz="4000" b="1" dirty="0"/>
              <a:t> </a:t>
            </a:r>
            <a:r>
              <a:rPr lang="en-US" altLang="zh-CN" sz="4000" b="1" dirty="0"/>
              <a:t>2019)</a:t>
            </a:r>
            <a:endParaRPr lang="en-AU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F13F97-9DD7-4877-9E98-154F9A5F83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283" y="1903022"/>
            <a:ext cx="4131128" cy="3550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AC61643B-FAB6-4A46-9F06-D162683E6F3D}"/>
              </a:ext>
            </a:extLst>
          </p:cNvPr>
          <p:cNvGrpSpPr/>
          <p:nvPr/>
        </p:nvGrpSpPr>
        <p:grpSpPr>
          <a:xfrm>
            <a:off x="4441372" y="1974938"/>
            <a:ext cx="4000500" cy="3547085"/>
            <a:chOff x="5981568" y="1430868"/>
            <a:chExt cx="4756247" cy="492129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9C70335-C093-4401-8186-0CC25AD9C77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00503" y="1430868"/>
              <a:ext cx="4237312" cy="448861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8E3E426-53DD-4782-9A9F-66347BB275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580" t="3832" b="666"/>
            <a:stretch/>
          </p:blipFill>
          <p:spPr>
            <a:xfrm>
              <a:off x="7013950" y="1430868"/>
              <a:ext cx="3723865" cy="412362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5079014-9684-44D9-90A3-32515C1B37C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981568" y="5914825"/>
              <a:ext cx="4756247" cy="437337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D439499-9D2E-480F-9DE6-4B8BADED31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981568" y="1430868"/>
              <a:ext cx="575286" cy="4803640"/>
            </a:xfrm>
            <a:prstGeom prst="rect">
              <a:avLst/>
            </a:prstGeom>
          </p:spPr>
        </p:pic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6D2E157-63D1-438A-98E8-CDE71AEDD8C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83324"/>
          <a:stretch/>
        </p:blipFill>
        <p:spPr>
          <a:xfrm>
            <a:off x="0" y="5384929"/>
            <a:ext cx="1609731" cy="61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723623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010A-2B48-4D8F-8763-93F336255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en-US" altLang="zh-CN" b="1" dirty="0"/>
              <a:t>Detailed</a:t>
            </a:r>
            <a:r>
              <a:rPr lang="zh-CN" altLang="en-US" b="1" dirty="0"/>
              <a:t> </a:t>
            </a:r>
            <a:r>
              <a:rPr lang="en-US" altLang="zh-CN" b="1" dirty="0"/>
              <a:t>modelling</a:t>
            </a:r>
            <a:r>
              <a:rPr lang="zh-CN" altLang="en-US" b="1" dirty="0"/>
              <a:t> </a:t>
            </a:r>
            <a:r>
              <a:rPr lang="en-US" altLang="zh-CN" b="1" dirty="0"/>
              <a:t>gives</a:t>
            </a:r>
            <a:r>
              <a:rPr lang="zh-CN" altLang="en-US" b="1" dirty="0"/>
              <a:t> </a:t>
            </a:r>
            <a:r>
              <a:rPr lang="en-US" altLang="zh-CN" b="1" dirty="0"/>
              <a:t>the</a:t>
            </a:r>
            <a:r>
              <a:rPr lang="zh-CN" altLang="en-US" b="1" dirty="0"/>
              <a:t> </a:t>
            </a:r>
            <a:r>
              <a:rPr lang="en-US" altLang="zh-CN" b="1" dirty="0"/>
              <a:t>ever</a:t>
            </a:r>
            <a:r>
              <a:rPr lang="zh-CN" altLang="en-US" b="1" dirty="0"/>
              <a:t> </a:t>
            </a:r>
            <a:r>
              <a:rPr lang="en-US" altLang="zh-CN" b="1" dirty="0"/>
              <a:t>best</a:t>
            </a:r>
            <a:r>
              <a:rPr lang="zh-CN" altLang="en-US" b="1" dirty="0"/>
              <a:t> </a:t>
            </a:r>
            <a:r>
              <a:rPr lang="en-US" altLang="zh-CN" b="1" dirty="0"/>
              <a:t>description</a:t>
            </a:r>
            <a:r>
              <a:rPr lang="zh-CN" altLang="en-US" b="1" dirty="0"/>
              <a:t> </a:t>
            </a:r>
            <a:r>
              <a:rPr lang="en-US" altLang="zh-CN" b="1" dirty="0"/>
              <a:t>of</a:t>
            </a:r>
            <a:r>
              <a:rPr lang="zh-CN" altLang="en-US" b="1" dirty="0"/>
              <a:t> </a:t>
            </a:r>
            <a:r>
              <a:rPr lang="en-US" altLang="zh-CN" b="1" dirty="0"/>
              <a:t>a</a:t>
            </a:r>
            <a:r>
              <a:rPr lang="zh-CN" altLang="en-US" b="1" dirty="0"/>
              <a:t> </a:t>
            </a:r>
            <a:r>
              <a:rPr lang="en-US" altLang="zh-CN" b="1" dirty="0"/>
              <a:t>star</a:t>
            </a:r>
            <a:r>
              <a:rPr lang="zh-CN" altLang="en-US" b="1" dirty="0"/>
              <a:t> </a:t>
            </a:r>
            <a:endParaRPr lang="en-AU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680A6-56CA-446F-83C6-621707098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64" y="2199526"/>
            <a:ext cx="3554681" cy="32184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74B41C-CBBB-4864-8A49-ECFDC5236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524" y="2316353"/>
            <a:ext cx="4079683" cy="28005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A2006D-E156-4FFD-9053-C3B51ABFE58B}"/>
              </a:ext>
            </a:extLst>
          </p:cNvPr>
          <p:cNvSpPr txBox="1"/>
          <p:nvPr/>
        </p:nvSpPr>
        <p:spPr>
          <a:xfrm>
            <a:off x="868914" y="5307954"/>
            <a:ext cx="707493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Left: profiles of the buoyancy frequency (solid lines) and ℓ = 1 Lamb frequency (dashed lines).</a:t>
            </a:r>
          </a:p>
          <a:p>
            <a:r>
              <a:rPr lang="en-GB" sz="1350" dirty="0"/>
              <a:t>Right: correlation between the mean density of helium core and inferred age.   </a:t>
            </a:r>
            <a:endParaRPr lang="en-AU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9A35DE-ADAA-EE16-92B8-92C4C1A08EEC}"/>
              </a:ext>
            </a:extLst>
          </p:cNvPr>
          <p:cNvSpPr txBox="1"/>
          <p:nvPr/>
        </p:nvSpPr>
        <p:spPr>
          <a:xfrm>
            <a:off x="3331860" y="1502232"/>
            <a:ext cx="2734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The Helium core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40361A-D9FC-F575-F3DE-D822B8586C41}"/>
              </a:ext>
            </a:extLst>
          </p:cNvPr>
          <p:cNvSpPr txBox="1"/>
          <p:nvPr/>
        </p:nvSpPr>
        <p:spPr>
          <a:xfrm>
            <a:off x="5952612" y="1839557"/>
            <a:ext cx="2734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The H-burning Shell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C144E0F-8160-0377-FFA9-9FF36ACB189C}"/>
              </a:ext>
            </a:extLst>
          </p:cNvPr>
          <p:cNvCxnSpPr>
            <a:cxnSpLocks/>
          </p:cNvCxnSpPr>
          <p:nvPr/>
        </p:nvCxnSpPr>
        <p:spPr>
          <a:xfrm>
            <a:off x="4322390" y="2003378"/>
            <a:ext cx="874032" cy="1127096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2E88D8F-434B-3A3B-6F9C-6C83A7900EE7}"/>
              </a:ext>
            </a:extLst>
          </p:cNvPr>
          <p:cNvCxnSpPr>
            <a:cxnSpLocks/>
          </p:cNvCxnSpPr>
          <p:nvPr/>
        </p:nvCxnSpPr>
        <p:spPr>
          <a:xfrm flipH="1">
            <a:off x="5580112" y="2276872"/>
            <a:ext cx="714366" cy="883584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35914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56CB1-9A62-4633-A6AC-641757BB5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31919"/>
            <a:ext cx="7848872" cy="1916901"/>
          </a:xfrm>
        </p:spPr>
        <p:txBody>
          <a:bodyPr>
            <a:normAutofit/>
          </a:bodyPr>
          <a:lstStyle/>
          <a:p>
            <a:r>
              <a:rPr lang="en-US" altLang="zh-CN" b="1" dirty="0"/>
              <a:t>Highlights:</a:t>
            </a:r>
            <a:r>
              <a:rPr lang="zh-CN" altLang="en-US" b="1" dirty="0"/>
              <a:t> </a:t>
            </a:r>
            <a:r>
              <a:rPr lang="en-AU" b="1" dirty="0"/>
              <a:t>The</a:t>
            </a:r>
            <a:r>
              <a:rPr lang="zh-CN" altLang="en-US" b="1" dirty="0"/>
              <a:t> </a:t>
            </a:r>
            <a:r>
              <a:rPr lang="en-US" altLang="zh-CN" b="1" dirty="0"/>
              <a:t>First</a:t>
            </a:r>
            <a:r>
              <a:rPr lang="en-AU" b="1" dirty="0"/>
              <a:t> Kepler</a:t>
            </a:r>
            <a:r>
              <a:rPr lang="zh-CN" altLang="en-US" b="1" dirty="0"/>
              <a:t> </a:t>
            </a:r>
            <a:r>
              <a:rPr lang="en-AU" b="1" dirty="0"/>
              <a:t>Subgiant</a:t>
            </a:r>
            <a:r>
              <a:rPr lang="zh-CN" altLang="en-US" b="1" dirty="0"/>
              <a:t> </a:t>
            </a:r>
            <a:r>
              <a:rPr lang="en-US" altLang="zh-CN" b="1" dirty="0"/>
              <a:t>Sample</a:t>
            </a:r>
            <a:endParaRPr lang="en-AU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DEB66-713F-4613-8A97-F3585568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46" y="6063280"/>
            <a:ext cx="7765322" cy="462064"/>
          </a:xfrm>
        </p:spPr>
        <p:txBody>
          <a:bodyPr>
            <a:normAutofit fontScale="55000" lnSpcReduction="20000"/>
          </a:bodyPr>
          <a:lstStyle/>
          <a:p>
            <a:pPr marL="27675" indent="0">
              <a:buNone/>
            </a:pPr>
            <a:r>
              <a:rPr lang="en-AI" b="1" dirty="0"/>
              <a:t>36 </a:t>
            </a:r>
            <a:r>
              <a:rPr lang="en-AU" b="1" dirty="0"/>
              <a:t>K</a:t>
            </a:r>
            <a:r>
              <a:rPr lang="en-AI" b="1" dirty="0"/>
              <a:t>e</a:t>
            </a:r>
            <a:r>
              <a:rPr lang="en-AU" b="1" dirty="0"/>
              <a:t>p</a:t>
            </a:r>
            <a:r>
              <a:rPr lang="en-AI" b="1" dirty="0"/>
              <a:t>l</a:t>
            </a:r>
            <a:r>
              <a:rPr lang="en-AU" b="1" dirty="0"/>
              <a:t>e</a:t>
            </a:r>
            <a:r>
              <a:rPr lang="en-AI" b="1" dirty="0"/>
              <a:t>r subgiants </a:t>
            </a:r>
            <a:r>
              <a:rPr lang="en-AU" b="1" dirty="0"/>
              <a:t>w</a:t>
            </a:r>
            <a:r>
              <a:rPr lang="en-AI" b="1" dirty="0" err="1"/>
              <a:t>i</a:t>
            </a:r>
            <a:r>
              <a:rPr lang="en-AU" b="1" dirty="0"/>
              <a:t>t</a:t>
            </a:r>
            <a:r>
              <a:rPr lang="en-AI" b="1" dirty="0"/>
              <a:t>h </a:t>
            </a:r>
            <a:r>
              <a:rPr lang="en-AU" b="1" dirty="0"/>
              <a:t>o</a:t>
            </a:r>
            <a:r>
              <a:rPr lang="en-AI" b="1" dirty="0"/>
              <a:t>bs</a:t>
            </a:r>
            <a:r>
              <a:rPr lang="en-AU" b="1" dirty="0"/>
              <a:t>e</a:t>
            </a:r>
            <a:r>
              <a:rPr lang="en-AI" b="1" dirty="0"/>
              <a:t>r</a:t>
            </a:r>
            <a:r>
              <a:rPr lang="en-AU" b="1" dirty="0"/>
              <a:t>v</a:t>
            </a:r>
            <a:r>
              <a:rPr lang="en-AI" b="1" dirty="0" err="1"/>
              <a:t>i</a:t>
            </a:r>
            <a:r>
              <a:rPr lang="en-AU" b="1" dirty="0"/>
              <a:t>n</a:t>
            </a:r>
            <a:r>
              <a:rPr lang="en-AI" b="1" dirty="0"/>
              <a:t>g </a:t>
            </a:r>
            <a:r>
              <a:rPr lang="en-AU" b="1" dirty="0"/>
              <a:t>t</a:t>
            </a:r>
            <a:r>
              <a:rPr lang="en-AI" b="1" dirty="0" err="1"/>
              <a:t>i</a:t>
            </a:r>
            <a:r>
              <a:rPr lang="en-AU" b="1" dirty="0"/>
              <a:t>m</a:t>
            </a:r>
            <a:r>
              <a:rPr lang="en-AI" b="1" dirty="0"/>
              <a:t>e </a:t>
            </a:r>
            <a:r>
              <a:rPr lang="en-AU" b="1" dirty="0"/>
              <a:t>l</a:t>
            </a:r>
            <a:r>
              <a:rPr lang="en-AI" b="1" dirty="0"/>
              <a:t>o</a:t>
            </a:r>
            <a:r>
              <a:rPr lang="en-AU" b="1" dirty="0"/>
              <a:t>n</a:t>
            </a:r>
            <a:r>
              <a:rPr lang="en-AI" b="1" dirty="0"/>
              <a:t>g</a:t>
            </a:r>
            <a:r>
              <a:rPr lang="en-AU" b="1" dirty="0"/>
              <a:t>e</a:t>
            </a:r>
            <a:r>
              <a:rPr lang="en-AI" b="1" dirty="0"/>
              <a:t>r </a:t>
            </a:r>
            <a:r>
              <a:rPr lang="en-AU" b="1" dirty="0"/>
              <a:t>t</a:t>
            </a:r>
            <a:r>
              <a:rPr lang="en-AI" b="1" dirty="0"/>
              <a:t>h</a:t>
            </a:r>
            <a:r>
              <a:rPr lang="en-AU" b="1" dirty="0"/>
              <a:t>a</a:t>
            </a:r>
            <a:r>
              <a:rPr lang="en-AI" b="1" dirty="0"/>
              <a:t>n 100 </a:t>
            </a:r>
            <a:r>
              <a:rPr lang="en-AU" b="1" dirty="0"/>
              <a:t>d</a:t>
            </a:r>
            <a:r>
              <a:rPr lang="en-AI" b="1" dirty="0"/>
              <a:t>a</a:t>
            </a:r>
            <a:r>
              <a:rPr lang="en-AU" b="1" dirty="0"/>
              <a:t>y</a:t>
            </a:r>
            <a:r>
              <a:rPr lang="en-AI" b="1" dirty="0"/>
              <a:t>s</a:t>
            </a:r>
            <a:r>
              <a:rPr lang="en-AI" b="1"/>
              <a:t>. </a:t>
            </a:r>
            <a:r>
              <a:rPr lang="zh-CN" altLang="en-US" b="1" dirty="0"/>
              <a:t> </a:t>
            </a:r>
            <a:r>
              <a:rPr lang="en-US" altLang="zh-CN" b="1" dirty="0"/>
              <a:t>(Li</a:t>
            </a:r>
            <a:r>
              <a:rPr lang="zh-CN" altLang="en-US" b="1" dirty="0"/>
              <a:t> </a:t>
            </a:r>
            <a:r>
              <a:rPr lang="en-US" altLang="zh-CN" b="1" dirty="0"/>
              <a:t>et</a:t>
            </a:r>
            <a:r>
              <a:rPr lang="zh-CN" altLang="en-US" b="1" dirty="0"/>
              <a:t> </a:t>
            </a:r>
            <a:r>
              <a:rPr lang="en-US" altLang="zh-CN" b="1" dirty="0"/>
              <a:t>al.</a:t>
            </a:r>
            <a:r>
              <a:rPr lang="zh-CN" altLang="en-US" b="1" dirty="0"/>
              <a:t> </a:t>
            </a:r>
            <a:r>
              <a:rPr lang="en-US" altLang="zh-CN" b="1" dirty="0"/>
              <a:t>2020)</a:t>
            </a:r>
            <a:endParaRPr lang="en-AU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AF80B5-28D7-40AB-8F2E-C5EA122C82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30" y="2304881"/>
            <a:ext cx="3762364" cy="3595820"/>
          </a:xfrm>
          <a:prstGeom prst="rect">
            <a:avLst/>
          </a:prstGeom>
        </p:spPr>
      </p:pic>
      <p:pic>
        <p:nvPicPr>
          <p:cNvPr id="8" name="Picture 7" descr="A close up of a map&#10;&#10;Description automatically generated">
            <a:extLst>
              <a:ext uri="{FF2B5EF4-FFF2-40B4-BE49-F238E27FC236}">
                <a16:creationId xmlns:a16="http://schemas.microsoft.com/office/drawing/2014/main" id="{FFACE39C-3421-44A6-B13D-BD7805405C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2118" y="2431263"/>
            <a:ext cx="3575957" cy="35759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8F2CB1-7B99-4D4F-9F5B-F1AFFD05D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6993" y="2415459"/>
            <a:ext cx="4303454" cy="353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90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DFCD5-C539-4901-9A6A-4E08D5516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1241493"/>
            <a:ext cx="7765322" cy="727838"/>
          </a:xfrm>
        </p:spPr>
        <p:txBody>
          <a:bodyPr>
            <a:normAutofit fontScale="90000"/>
          </a:bodyPr>
          <a:lstStyle/>
          <a:p>
            <a:pPr algn="ctr"/>
            <a:r>
              <a:rPr lang="en-AI" b="1" dirty="0"/>
              <a:t>T</a:t>
            </a:r>
            <a:r>
              <a:rPr lang="en-AU" b="1" dirty="0"/>
              <a:t>h</a:t>
            </a:r>
            <a:r>
              <a:rPr lang="en-AI" b="1" dirty="0"/>
              <a:t>r</a:t>
            </a:r>
            <a:r>
              <a:rPr lang="en-AU" b="1" dirty="0"/>
              <a:t>e</a:t>
            </a:r>
            <a:r>
              <a:rPr lang="en-AI" b="1" dirty="0"/>
              <a:t>e </a:t>
            </a:r>
            <a:r>
              <a:rPr lang="en-AU" b="1" dirty="0"/>
              <a:t>g</a:t>
            </a:r>
            <a:r>
              <a:rPr lang="en-AI" b="1" dirty="0"/>
              <a:t>rid</a:t>
            </a:r>
            <a:r>
              <a:rPr lang="en-AU" b="1" dirty="0"/>
              <a:t>s</a:t>
            </a:r>
            <a:r>
              <a:rPr lang="en-AI" b="1" dirty="0"/>
              <a:t> for</a:t>
            </a:r>
            <a:r>
              <a:rPr lang="en-AU" b="1" dirty="0"/>
              <a:t> the</a:t>
            </a:r>
            <a:r>
              <a:rPr lang="en-AI" b="1" dirty="0"/>
              <a:t> </a:t>
            </a:r>
            <a:r>
              <a:rPr lang="en-AU" b="1" dirty="0"/>
              <a:t>study of model dependences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6FB913-50C3-4E20-AB3D-49B149759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319" y="2480777"/>
            <a:ext cx="8667089" cy="18440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3D18F2A-1900-4603-B880-20137F4502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478" y="4226549"/>
            <a:ext cx="6765131" cy="36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728906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6DDFD-8B72-447B-8BD8-2581D4A45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934" y="116632"/>
            <a:ext cx="7886700" cy="1870136"/>
          </a:xfrm>
        </p:spPr>
        <p:txBody>
          <a:bodyPr>
            <a:normAutofit fontScale="90000"/>
          </a:bodyPr>
          <a:lstStyle/>
          <a:p>
            <a:r>
              <a:rPr lang="en-AU" b="1" dirty="0"/>
              <a:t>Ages do not change with Y and</a:t>
            </a:r>
            <a:r>
              <a:rPr lang="el-G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α</a:t>
            </a:r>
            <a:r>
              <a:rPr lang="en-AI" sz="13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AU" sz="13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AI" sz="13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AI" sz="1350" b="1" dirty="0"/>
              <a:t> </a:t>
            </a:r>
            <a:br>
              <a:rPr lang="en-AU" b="1" dirty="0"/>
            </a:br>
            <a:r>
              <a:rPr lang="en-AU" b="1" dirty="0"/>
              <a:t>but strongly correlate with the Metallicity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F6F9C51-B134-4818-8112-CA6903E46EED}"/>
              </a:ext>
            </a:extLst>
          </p:cNvPr>
          <p:cNvGrpSpPr/>
          <p:nvPr/>
        </p:nvGrpSpPr>
        <p:grpSpPr>
          <a:xfrm>
            <a:off x="7692" y="3831458"/>
            <a:ext cx="4369505" cy="1833391"/>
            <a:chOff x="279404" y="4080525"/>
            <a:chExt cx="5918200" cy="247030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80C792F-8214-40BD-8BF9-0CB71B66CC3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9404" y="4080525"/>
              <a:ext cx="5918200" cy="1963927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74188BF-71C0-4281-BB83-45C4558202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69998" y="6041189"/>
              <a:ext cx="4826002" cy="509638"/>
            </a:xfrm>
            <a:prstGeom prst="rect">
              <a:avLst/>
            </a:prstGeom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6145350-86AB-457F-A014-5BD62391A32B}"/>
              </a:ext>
            </a:extLst>
          </p:cNvPr>
          <p:cNvGrpSpPr/>
          <p:nvPr/>
        </p:nvGrpSpPr>
        <p:grpSpPr>
          <a:xfrm>
            <a:off x="4530013" y="2749546"/>
            <a:ext cx="4374803" cy="1767638"/>
            <a:chOff x="5886178" y="1491771"/>
            <a:chExt cx="5767757" cy="221248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E668E93D-8C92-4A77-A87A-60ED7A30E7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21159" y="3048891"/>
              <a:ext cx="5532776" cy="65536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46BC061-C1F9-48ED-9D20-E118E7AA13C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6178" y="1491771"/>
              <a:ext cx="5767757" cy="1562536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E9B60B5-E3E5-4FB7-8ADC-A50AEA90C4B4}"/>
              </a:ext>
            </a:extLst>
          </p:cNvPr>
          <p:cNvGrpSpPr/>
          <p:nvPr/>
        </p:nvGrpSpPr>
        <p:grpSpPr>
          <a:xfrm>
            <a:off x="393970" y="1878392"/>
            <a:ext cx="3811805" cy="1835834"/>
            <a:chOff x="1464891" y="1683310"/>
            <a:chExt cx="9059991" cy="4143558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DC2B8FCC-E126-47B4-9A50-24EADC4326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64891" y="2459049"/>
              <a:ext cx="8720069" cy="2259661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D21BE5A-C5AF-41E1-8CB9-C963ED08ECF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487819" y="4714728"/>
              <a:ext cx="9037063" cy="111214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20FCD2D0-3BC9-4364-9406-A3A56A41C23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219962" y="1683310"/>
              <a:ext cx="3322383" cy="699968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BE67175-9B60-4927-9A74-958C3C9EC027}"/>
              </a:ext>
            </a:extLst>
          </p:cNvPr>
          <p:cNvGrpSpPr/>
          <p:nvPr/>
        </p:nvGrpSpPr>
        <p:grpSpPr>
          <a:xfrm>
            <a:off x="232253" y="1998190"/>
            <a:ext cx="4198082" cy="1727459"/>
            <a:chOff x="576734" y="1506571"/>
            <a:chExt cx="5599611" cy="2328928"/>
          </a:xfrm>
        </p:grpSpPr>
        <p:pic>
          <p:nvPicPr>
            <p:cNvPr id="8" name="Content Placeholder 5">
              <a:extLst>
                <a:ext uri="{FF2B5EF4-FFF2-40B4-BE49-F238E27FC236}">
                  <a16:creationId xmlns:a16="http://schemas.microsoft.com/office/drawing/2014/main" id="{6D45D4CB-5411-4784-80C2-C09B9C2FA2C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76734" y="1506571"/>
              <a:ext cx="5528733" cy="179882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121251F-69B1-49CC-823D-953FE4A5C1C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216996" y="3287917"/>
              <a:ext cx="4959349" cy="54758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6888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6EBC9-D915-4070-AC5F-4F9C3827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12" y="1131094"/>
            <a:ext cx="8214438" cy="994172"/>
          </a:xfrm>
        </p:spPr>
        <p:txBody>
          <a:bodyPr>
            <a:normAutofit fontScale="90000"/>
          </a:bodyPr>
          <a:lstStyle/>
          <a:p>
            <a:r>
              <a:rPr lang="en-US" altLang="zh-CN" b="1" dirty="0"/>
              <a:t>Seismic</a:t>
            </a:r>
            <a:r>
              <a:rPr lang="zh-CN" altLang="en-US" b="1" dirty="0"/>
              <a:t> </a:t>
            </a:r>
            <a:r>
              <a:rPr lang="en-US" altLang="zh-CN" b="1" dirty="0"/>
              <a:t>subgiants</a:t>
            </a:r>
            <a:r>
              <a:rPr lang="zh-CN" altLang="en-US" b="1" dirty="0"/>
              <a:t> </a:t>
            </a:r>
            <a:r>
              <a:rPr lang="en-US" altLang="zh-CN" b="1" dirty="0"/>
              <a:t>are</a:t>
            </a:r>
            <a:r>
              <a:rPr lang="zh-CN" altLang="en-US" b="1" dirty="0"/>
              <a:t> </a:t>
            </a:r>
            <a:r>
              <a:rPr lang="en-US" altLang="zh-CN" b="1" dirty="0"/>
              <a:t>benchmarks</a:t>
            </a:r>
            <a:r>
              <a:rPr lang="zh-CN" altLang="en-US" b="1" dirty="0"/>
              <a:t> </a:t>
            </a:r>
            <a:r>
              <a:rPr lang="en-US" altLang="zh-CN" b="1" dirty="0"/>
              <a:t>for</a:t>
            </a:r>
            <a:r>
              <a:rPr lang="zh-CN" altLang="en-US" b="1" dirty="0"/>
              <a:t> </a:t>
            </a:r>
            <a:r>
              <a:rPr lang="en-US" altLang="zh-CN" b="1" dirty="0"/>
              <a:t>age</a:t>
            </a:r>
            <a:endParaRPr lang="en-AU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039D5E-DEF1-43D0-BE39-581A0FD463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0183"/>
          <a:stretch/>
        </p:blipFill>
        <p:spPr>
          <a:xfrm>
            <a:off x="372861" y="2279226"/>
            <a:ext cx="8150363" cy="257386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FD39192-DB6E-4E0B-8AE3-C4AD387AA243}"/>
              </a:ext>
            </a:extLst>
          </p:cNvPr>
          <p:cNvSpPr/>
          <p:nvPr/>
        </p:nvSpPr>
        <p:spPr>
          <a:xfrm>
            <a:off x="552839" y="3313538"/>
            <a:ext cx="7641772" cy="37789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ED5C5-F1F0-4649-AB29-2CE9EC288053}"/>
              </a:ext>
            </a:extLst>
          </p:cNvPr>
          <p:cNvSpPr txBox="1"/>
          <p:nvPr/>
        </p:nvSpPr>
        <p:spPr>
          <a:xfrm>
            <a:off x="864247" y="4918993"/>
            <a:ext cx="7872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dirty="0">
                <a:solidFill>
                  <a:srgbClr val="0070C0"/>
                </a:solidFill>
              </a:rPr>
              <a:t>Subgiants’ ages do not care about what we do not know.</a:t>
            </a:r>
          </a:p>
          <a:p>
            <a:r>
              <a:rPr lang="en-AU" sz="2400" dirty="0">
                <a:solidFill>
                  <a:srgbClr val="0070C0"/>
                </a:solidFill>
              </a:rPr>
              <a:t>Modelling ages are not very expensive for subgiants. </a:t>
            </a:r>
          </a:p>
        </p:txBody>
      </p:sp>
    </p:spTree>
    <p:extLst>
      <p:ext uri="{BB962C8B-B14F-4D97-AF65-F5344CB8AC3E}">
        <p14:creationId xmlns:p14="http://schemas.microsoft.com/office/powerpoint/2010/main" val="176523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08D29-8D8C-BC46-968B-2DC7959F9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742157"/>
          </a:xfrm>
        </p:spPr>
        <p:txBody>
          <a:bodyPr>
            <a:normAutofit fontScale="90000"/>
          </a:bodyPr>
          <a:lstStyle/>
          <a:p>
            <a:r>
              <a:rPr lang="en-US" sz="3000" b="1" dirty="0"/>
              <a:t>The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magic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of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s</a:t>
            </a:r>
            <a:r>
              <a:rPr lang="en-US" sz="3000" b="1" dirty="0"/>
              <a:t>ubgiants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on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determining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ages: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test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with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M67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members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(Li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et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al.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in</a:t>
            </a:r>
            <a:r>
              <a:rPr lang="zh-CN" altLang="en-US" sz="3000" b="1" dirty="0"/>
              <a:t> </a:t>
            </a:r>
            <a:r>
              <a:rPr lang="en-US" altLang="zh-CN" sz="3000" b="1" dirty="0"/>
              <a:t>prep)</a:t>
            </a:r>
            <a:endParaRPr lang="en-US" sz="3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5C054-1BF2-41CB-A539-E587F878B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412776"/>
            <a:ext cx="5819108" cy="5313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032683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rt, scatter chart&#10;&#10;Description automatically generated">
            <a:extLst>
              <a:ext uri="{FF2B5EF4-FFF2-40B4-BE49-F238E27FC236}">
                <a16:creationId xmlns:a16="http://schemas.microsoft.com/office/drawing/2014/main" id="{5EB937D9-7861-074B-AFF8-C357B48BDB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19" y="1751618"/>
            <a:ext cx="3219870" cy="2880320"/>
          </a:xfrm>
          <a:prstGeom prst="rect">
            <a:avLst/>
          </a:prstGeom>
        </p:spPr>
      </p:pic>
      <p:pic>
        <p:nvPicPr>
          <p:cNvPr id="10" name="Picture 9" descr="Chart, histogram&#10;&#10;Description automatically generated">
            <a:extLst>
              <a:ext uri="{FF2B5EF4-FFF2-40B4-BE49-F238E27FC236}">
                <a16:creationId xmlns:a16="http://schemas.microsoft.com/office/drawing/2014/main" id="{9C7A513A-D91B-3443-A68C-ABC839CCC6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382" y="1751618"/>
            <a:ext cx="5207228" cy="4845734"/>
          </a:xfrm>
          <a:prstGeom prst="rect">
            <a:avLst/>
          </a:prstGeom>
        </p:spPr>
      </p:pic>
      <p:sp>
        <p:nvSpPr>
          <p:cNvPr id="14" name="Rectangle 2">
            <a:extLst>
              <a:ext uri="{FF2B5EF4-FFF2-40B4-BE49-F238E27FC236}">
                <a16:creationId xmlns:a16="http://schemas.microsoft.com/office/drawing/2014/main" id="{D7F86746-FFBD-3F46-B900-3E215DC6CF16}"/>
              </a:ext>
            </a:extLst>
          </p:cNvPr>
          <p:cNvSpPr txBox="1">
            <a:spLocks noRot="1" noChangeArrowheads="1"/>
          </p:cNvSpPr>
          <p:nvPr/>
        </p:nvSpPr>
        <p:spPr>
          <a:xfrm>
            <a:off x="179512" y="216509"/>
            <a:ext cx="7903714" cy="149097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Highlights: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6,000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Kepler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RG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stars</a:t>
            </a:r>
          </a:p>
          <a:p>
            <a:pPr algn="ctr"/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with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endParaRPr lang="en-GB" altLang="zh-CN" sz="2400" b="1" dirty="0">
              <a:solidFill>
                <a:schemeClr val="tx1"/>
              </a:solidFill>
              <a:ea typeface="楷体_GB2312" charset="-122"/>
            </a:endParaRPr>
          </a:p>
          <a:p>
            <a:pPr algn="ctr"/>
            <a:r>
              <a:rPr lang="en-US" altLang="zh-CN" sz="2400" b="1" dirty="0">
                <a:solidFill>
                  <a:schemeClr val="tx1"/>
                </a:solidFill>
              </a:rPr>
              <a:t>Classical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peak-bagging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+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model-fitting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scheme</a:t>
            </a:r>
          </a:p>
          <a:p>
            <a:pPr algn="ctr"/>
            <a:r>
              <a:rPr lang="en-US" altLang="zh-CN" sz="2400" b="1" dirty="0">
                <a:solidFill>
                  <a:schemeClr val="tx1"/>
                </a:solidFill>
              </a:rPr>
              <a:t>(Li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et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al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2022)</a:t>
            </a:r>
          </a:p>
          <a:p>
            <a:pPr algn="ctr"/>
            <a:endParaRPr lang="en-US" altLang="zh-CN" sz="2400" b="1" dirty="0">
              <a:solidFill>
                <a:schemeClr val="tx1"/>
              </a:solidFill>
            </a:endParaRPr>
          </a:p>
          <a:p>
            <a:pPr algn="ctr"/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80484405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rt, histogram&#10;&#10;Description automatically generated">
            <a:extLst>
              <a:ext uri="{FF2B5EF4-FFF2-40B4-BE49-F238E27FC236}">
                <a16:creationId xmlns:a16="http://schemas.microsoft.com/office/drawing/2014/main" id="{0DD2B0A7-0F0E-4E48-B28B-E7486FF1D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4392488" cy="39720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E85A45-AACB-B740-B19C-EF90E6B862EA}"/>
              </a:ext>
            </a:extLst>
          </p:cNvPr>
          <p:cNvSpPr txBox="1"/>
          <p:nvPr/>
        </p:nvSpPr>
        <p:spPr>
          <a:xfrm>
            <a:off x="5313455" y="2798059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C00000"/>
                </a:solidFill>
              </a:rPr>
              <a:t>Precisions: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endParaRPr lang="en-US" altLang="zh-CN" sz="2400" b="1" dirty="0">
              <a:solidFill>
                <a:srgbClr val="C00000"/>
              </a:solidFill>
            </a:endParaRPr>
          </a:p>
          <a:p>
            <a:endParaRPr lang="en-US" altLang="zh-CN" sz="2400" b="1" dirty="0">
              <a:solidFill>
                <a:srgbClr val="C00000"/>
              </a:solidFill>
            </a:endParaRPr>
          </a:p>
          <a:p>
            <a:r>
              <a:rPr lang="en-US" altLang="zh-CN" sz="2400" b="1" dirty="0">
                <a:solidFill>
                  <a:srgbClr val="C00000"/>
                </a:solidFill>
              </a:rPr>
              <a:t>Mass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r>
              <a:rPr lang="en-US" altLang="zh-CN" sz="2400" b="1" dirty="0">
                <a:solidFill>
                  <a:srgbClr val="C00000"/>
                </a:solidFill>
              </a:rPr>
              <a:t>~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r>
              <a:rPr lang="en-US" altLang="zh-CN" sz="2400" b="1" dirty="0">
                <a:solidFill>
                  <a:srgbClr val="C00000"/>
                </a:solidFill>
              </a:rPr>
              <a:t>4%</a:t>
            </a:r>
          </a:p>
          <a:p>
            <a:r>
              <a:rPr lang="en-US" altLang="zh-CN" sz="2400" b="1" dirty="0">
                <a:solidFill>
                  <a:srgbClr val="C00000"/>
                </a:solidFill>
              </a:rPr>
              <a:t>Age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r>
              <a:rPr lang="en-US" altLang="zh-CN" sz="2400" b="1" dirty="0">
                <a:solidFill>
                  <a:srgbClr val="C00000"/>
                </a:solidFill>
              </a:rPr>
              <a:t>~17%</a:t>
            </a:r>
          </a:p>
          <a:p>
            <a:r>
              <a:rPr lang="en-US" altLang="zh-CN" sz="2400" b="1" dirty="0" err="1">
                <a:solidFill>
                  <a:srgbClr val="C00000"/>
                </a:solidFill>
              </a:rPr>
              <a:t>logg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r>
              <a:rPr lang="en-US" altLang="zh-CN" sz="2400" b="1" dirty="0">
                <a:solidFill>
                  <a:srgbClr val="C00000"/>
                </a:solidFill>
              </a:rPr>
              <a:t>~0.005</a:t>
            </a:r>
          </a:p>
          <a:p>
            <a:r>
              <a:rPr lang="en-US" altLang="zh-CN" sz="2400" b="1" dirty="0">
                <a:solidFill>
                  <a:srgbClr val="C00000"/>
                </a:solidFill>
              </a:rPr>
              <a:t>Radius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r>
              <a:rPr lang="en-US" altLang="zh-CN" sz="2400" b="1" dirty="0">
                <a:solidFill>
                  <a:srgbClr val="C00000"/>
                </a:solidFill>
              </a:rPr>
              <a:t>~5%</a:t>
            </a:r>
            <a:r>
              <a:rPr lang="zh-CN" altLang="en-US" sz="2400" b="1" dirty="0">
                <a:solidFill>
                  <a:srgbClr val="C00000"/>
                </a:solidFill>
              </a:rPr>
              <a:t> </a:t>
            </a:r>
            <a:endParaRPr lang="en-GB" altLang="zh-CN" sz="2400" b="1" dirty="0">
              <a:solidFill>
                <a:srgbClr val="C00000"/>
              </a:solidFill>
            </a:endParaRP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254312E2-1ACD-E247-A4F4-9A79C681150B}"/>
              </a:ext>
            </a:extLst>
          </p:cNvPr>
          <p:cNvSpPr txBox="1">
            <a:spLocks noRot="1" noChangeArrowheads="1"/>
          </p:cNvSpPr>
          <p:nvPr/>
        </p:nvSpPr>
        <p:spPr>
          <a:xfrm>
            <a:off x="179512" y="216509"/>
            <a:ext cx="7903714" cy="149097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6,000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Kepler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RG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stars</a:t>
            </a:r>
          </a:p>
          <a:p>
            <a:pPr algn="ctr"/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  <a:ea typeface="楷体_GB2312" charset="-122"/>
              </a:rPr>
              <a:t>with</a:t>
            </a:r>
            <a:r>
              <a:rPr lang="zh-CN" altLang="en-US" sz="2400" b="1" dirty="0">
                <a:solidFill>
                  <a:schemeClr val="tx1"/>
                </a:solidFill>
                <a:ea typeface="楷体_GB2312" charset="-122"/>
              </a:rPr>
              <a:t> </a:t>
            </a:r>
            <a:endParaRPr lang="en-GB" altLang="zh-CN" sz="2400" b="1" dirty="0">
              <a:solidFill>
                <a:schemeClr val="tx1"/>
              </a:solidFill>
              <a:ea typeface="楷体_GB2312" charset="-122"/>
            </a:endParaRPr>
          </a:p>
          <a:p>
            <a:pPr algn="ctr"/>
            <a:r>
              <a:rPr lang="en-US" altLang="zh-CN" sz="2400" b="1" dirty="0">
                <a:solidFill>
                  <a:schemeClr val="tx1"/>
                </a:solidFill>
              </a:rPr>
              <a:t>Classical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peak-bagging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+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model-fitting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scheme</a:t>
            </a:r>
          </a:p>
          <a:p>
            <a:pPr algn="ctr"/>
            <a:r>
              <a:rPr lang="en-US" altLang="zh-CN" sz="2400" b="1" dirty="0">
                <a:solidFill>
                  <a:schemeClr val="tx1"/>
                </a:solidFill>
              </a:rPr>
              <a:t>(Li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et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al</a:t>
            </a:r>
            <a:r>
              <a:rPr lang="zh-CN" altLang="en-US" sz="2400" b="1" dirty="0">
                <a:solidFill>
                  <a:schemeClr val="tx1"/>
                </a:solidFill>
              </a:rPr>
              <a:t> </a:t>
            </a:r>
            <a:r>
              <a:rPr lang="en-US" altLang="zh-CN" sz="2400" b="1" dirty="0">
                <a:solidFill>
                  <a:schemeClr val="tx1"/>
                </a:solidFill>
              </a:rPr>
              <a:t>2022)</a:t>
            </a:r>
          </a:p>
          <a:p>
            <a:pPr algn="ctr"/>
            <a:endParaRPr lang="en-US" altLang="zh-CN" sz="2400" b="1" dirty="0">
              <a:solidFill>
                <a:schemeClr val="tx1"/>
              </a:solidFill>
            </a:endParaRPr>
          </a:p>
          <a:p>
            <a:pPr algn="ctr"/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76055285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F4C24-ED74-00DA-CD13-219C2FD6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Seismic</a:t>
            </a:r>
            <a:r>
              <a:rPr lang="zh-CN" altLang="en-US" dirty="0"/>
              <a:t> </a:t>
            </a:r>
            <a:r>
              <a:rPr lang="en-US" altLang="zh-CN" dirty="0"/>
              <a:t>outputs</a:t>
            </a:r>
            <a:r>
              <a:rPr lang="zh-CN" altLang="en-US" dirty="0"/>
              <a:t> </a:t>
            </a:r>
            <a:r>
              <a:rPr lang="en-US" altLang="zh-CN" dirty="0"/>
              <a:t>do</a:t>
            </a:r>
            <a:r>
              <a:rPr lang="zh-CN" altLang="en-US" dirty="0"/>
              <a:t> </a:t>
            </a:r>
            <a:r>
              <a:rPr lang="en-US" altLang="zh-CN" dirty="0"/>
              <a:t>not</a:t>
            </a:r>
            <a:r>
              <a:rPr lang="zh-CN" altLang="en-US" dirty="0"/>
              <a:t> </a:t>
            </a:r>
            <a:r>
              <a:rPr lang="en-US" altLang="zh-CN" dirty="0"/>
              <a:t>depend</a:t>
            </a:r>
            <a:r>
              <a:rPr lang="zh-CN" altLang="en-US" dirty="0"/>
              <a:t> </a:t>
            </a:r>
            <a:r>
              <a:rPr lang="en-US" altLang="zh-CN" dirty="0"/>
              <a:t>on</a:t>
            </a:r>
            <a:r>
              <a:rPr lang="zh-CN" altLang="en-US" dirty="0"/>
              <a:t> </a:t>
            </a:r>
            <a:r>
              <a:rPr lang="en-US" altLang="zh-CN" dirty="0"/>
              <a:t>spectroscopy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3B93B-49F9-DB20-F7E5-021A77E60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1D4EFE-4618-042E-CA54-64EED453F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7638"/>
            <a:ext cx="9080500" cy="562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91990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F4C24-ED74-00DA-CD13-219C2FD6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Scaling</a:t>
            </a:r>
            <a:r>
              <a:rPr lang="zh-CN" altLang="en-US" dirty="0"/>
              <a:t> </a:t>
            </a:r>
            <a:r>
              <a:rPr lang="en-US" altLang="zh-CN" dirty="0"/>
              <a:t>relation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not</a:t>
            </a:r>
            <a:r>
              <a:rPr lang="zh-CN" altLang="en-US" dirty="0"/>
              <a:t> </a:t>
            </a:r>
            <a:r>
              <a:rPr lang="en-US" altLang="zh-CN" dirty="0"/>
              <a:t>good</a:t>
            </a:r>
            <a:r>
              <a:rPr lang="zh-CN" altLang="en-US" dirty="0"/>
              <a:t> </a:t>
            </a:r>
            <a:r>
              <a:rPr lang="en-US" altLang="zh-CN" dirty="0"/>
              <a:t>on</a:t>
            </a:r>
            <a:r>
              <a:rPr lang="zh-CN" altLang="en-US" dirty="0"/>
              <a:t> </a:t>
            </a:r>
            <a:r>
              <a:rPr lang="en-US" altLang="zh-CN" dirty="0"/>
              <a:t>RGB</a:t>
            </a:r>
            <a:endParaRPr lang="en-US" dirty="0"/>
          </a:p>
        </p:txBody>
      </p:sp>
      <p:pic>
        <p:nvPicPr>
          <p:cNvPr id="5" name="Content Placeholder 4" descr="Chart, scatter chart&#10;&#10;Description automatically generated">
            <a:extLst>
              <a:ext uri="{FF2B5EF4-FFF2-40B4-BE49-F238E27FC236}">
                <a16:creationId xmlns:a16="http://schemas.microsoft.com/office/drawing/2014/main" id="{80DCA25A-0122-7210-6874-2999F96252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11098"/>
            <a:ext cx="8229600" cy="4104167"/>
          </a:xfrm>
        </p:spPr>
      </p:pic>
    </p:spTree>
    <p:extLst>
      <p:ext uri="{BB962C8B-B14F-4D97-AF65-F5344CB8AC3E}">
        <p14:creationId xmlns:p14="http://schemas.microsoft.com/office/powerpoint/2010/main" val="1835396513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F4C24-ED74-00DA-CD13-219C2FD6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Calibrating</a:t>
            </a:r>
            <a:r>
              <a:rPr lang="zh-CN" altLang="en-US" dirty="0"/>
              <a:t> </a:t>
            </a:r>
            <a:r>
              <a:rPr lang="en-US" altLang="zh-CN" dirty="0"/>
              <a:t>scaling</a:t>
            </a:r>
            <a:r>
              <a:rPr lang="zh-CN" altLang="en-US" dirty="0"/>
              <a:t> </a:t>
            </a:r>
            <a:r>
              <a:rPr lang="en-US" altLang="zh-CN" dirty="0"/>
              <a:t>relation</a:t>
            </a:r>
            <a:r>
              <a:rPr lang="zh-CN" altLang="en-US" dirty="0"/>
              <a:t> </a:t>
            </a:r>
            <a:r>
              <a:rPr lang="en-US" altLang="zh-CN" dirty="0"/>
              <a:t>with</a:t>
            </a:r>
            <a:r>
              <a:rPr lang="zh-CN" altLang="en-US" dirty="0"/>
              <a:t> </a:t>
            </a:r>
            <a:r>
              <a:rPr lang="en-US" altLang="zh-CN" dirty="0"/>
              <a:t>detailed</a:t>
            </a:r>
            <a:r>
              <a:rPr lang="zh-CN" altLang="en-US" dirty="0"/>
              <a:t> </a:t>
            </a:r>
            <a:r>
              <a:rPr lang="en-US" altLang="zh-CN" dirty="0"/>
              <a:t>modelling</a:t>
            </a:r>
            <a:endParaRPr lang="en-US" dirty="0"/>
          </a:p>
        </p:txBody>
      </p:sp>
      <p:pic>
        <p:nvPicPr>
          <p:cNvPr id="5" name="Content Placeholder 4" descr="Text, whiteboard&#10;&#10;Description automatically generated">
            <a:extLst>
              <a:ext uri="{FF2B5EF4-FFF2-40B4-BE49-F238E27FC236}">
                <a16:creationId xmlns:a16="http://schemas.microsoft.com/office/drawing/2014/main" id="{87F0A595-5C86-7101-5D4B-EBA33090E8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812" y="1681758"/>
            <a:ext cx="4736769" cy="1963266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C9C2465-06D5-F5DB-B391-C997E4AB49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200" y="4014192"/>
            <a:ext cx="6363938" cy="174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749352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929EE82-A75F-4405-88C8-BEDB3052E8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0" y="271564"/>
            <a:ext cx="7920880" cy="1176082"/>
          </a:xfrm>
        </p:spPr>
        <p:txBody>
          <a:bodyPr/>
          <a:lstStyle/>
          <a:p>
            <a:pPr algn="ctr"/>
            <a:r>
              <a:rPr lang="en-US" altLang="zh-CN" sz="3200" b="1" dirty="0" err="1">
                <a:solidFill>
                  <a:schemeClr val="tx1"/>
                </a:solidFill>
              </a:rPr>
              <a:t>Astersiesmology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r>
              <a:rPr lang="en-US" altLang="zh-CN" sz="3200" b="1" dirty="0">
                <a:solidFill>
                  <a:schemeClr val="tx1"/>
                </a:solidFill>
              </a:rPr>
              <a:t>with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r>
              <a:rPr lang="en-US" altLang="zh-CN" sz="3200" b="1" dirty="0"/>
              <a:t>big</a:t>
            </a:r>
            <a:r>
              <a:rPr lang="zh-CN" altLang="en-US" sz="3200" b="1" dirty="0"/>
              <a:t> </a:t>
            </a:r>
            <a:r>
              <a:rPr lang="en-US" altLang="zh-CN" sz="3200" b="1" dirty="0"/>
              <a:t>data:</a:t>
            </a:r>
            <a:br>
              <a:rPr lang="en-US" altLang="zh-CN" sz="3200" b="1" dirty="0">
                <a:solidFill>
                  <a:schemeClr val="tx1"/>
                </a:solidFill>
              </a:rPr>
            </a:br>
            <a:r>
              <a:rPr lang="en-US" altLang="zh-CN" sz="3200" b="1" dirty="0">
                <a:solidFill>
                  <a:schemeClr val="tx1"/>
                </a:solidFill>
              </a:rPr>
              <a:t>Automated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r>
              <a:rPr lang="en-US" altLang="zh-CN" sz="3200" b="1" dirty="0" err="1">
                <a:solidFill>
                  <a:schemeClr val="tx1"/>
                </a:solidFill>
              </a:rPr>
              <a:t>Asteroseismic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r>
              <a:rPr lang="en-US" altLang="zh-CN" sz="3200" b="1" dirty="0">
                <a:solidFill>
                  <a:schemeClr val="tx1"/>
                </a:solidFill>
              </a:rPr>
              <a:t>Analysis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r>
              <a:rPr lang="en-US" altLang="zh-CN" sz="3200" b="1" dirty="0">
                <a:solidFill>
                  <a:schemeClr val="tx1"/>
                </a:solidFill>
              </a:rPr>
              <a:t>(AAA)</a:t>
            </a:r>
            <a:r>
              <a:rPr lang="zh-CN" altLang="en-US" sz="3200" b="1" dirty="0">
                <a:solidFill>
                  <a:schemeClr val="tx1"/>
                </a:solidFill>
              </a:rPr>
              <a:t> </a:t>
            </a:r>
            <a:endParaRPr lang="zh-CN" altLang="en-US" sz="3200" b="1" dirty="0">
              <a:solidFill>
                <a:schemeClr val="tx1"/>
              </a:solidFill>
              <a:ea typeface="楷体_GB2312" charset="-122"/>
            </a:endParaRPr>
          </a:p>
        </p:txBody>
      </p:sp>
      <p:pic>
        <p:nvPicPr>
          <p:cNvPr id="7" name="Picture 6" descr="A picture containing chat or text message&#10;&#10;Description automatically generated">
            <a:extLst>
              <a:ext uri="{FF2B5EF4-FFF2-40B4-BE49-F238E27FC236}">
                <a16:creationId xmlns:a16="http://schemas.microsoft.com/office/drawing/2014/main" id="{3F295D5B-3448-A347-AC3B-BC66961AF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4608" y="1412776"/>
            <a:ext cx="9373215" cy="5136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694706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929EE82-A75F-4405-88C8-BEDB3052E8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4900" y="450062"/>
            <a:ext cx="7975722" cy="1176082"/>
          </a:xfrm>
        </p:spPr>
        <p:txBody>
          <a:bodyPr/>
          <a:lstStyle/>
          <a:p>
            <a:pPr algn="ctr"/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Our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new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friends: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Machine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learning</a:t>
            </a:r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0540EC-20F8-5543-AC43-56E857099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6144"/>
            <a:ext cx="8120745" cy="4567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79755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929EE82-A75F-4405-88C8-BEDB3052E8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4900" y="450062"/>
            <a:ext cx="7975722" cy="1176082"/>
          </a:xfrm>
        </p:spPr>
        <p:txBody>
          <a:bodyPr/>
          <a:lstStyle/>
          <a:p>
            <a:pPr algn="ctr"/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Our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new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friends: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Machine</a:t>
            </a:r>
            <a:r>
              <a:rPr lang="zh-CN" altLang="en-US" sz="3600" b="1" dirty="0">
                <a:solidFill>
                  <a:schemeClr val="tx1"/>
                </a:solidFill>
                <a:ea typeface="楷体_GB2312" charset="-122"/>
              </a:rPr>
              <a:t> </a:t>
            </a:r>
            <a:r>
              <a:rPr lang="en-US" altLang="zh-CN" sz="3600" b="1" dirty="0">
                <a:solidFill>
                  <a:schemeClr val="tx1"/>
                </a:solidFill>
                <a:ea typeface="楷体_GB2312" charset="-122"/>
              </a:rPr>
              <a:t>learning</a:t>
            </a:r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D02DE08-D759-6147-A8B2-5A22F04A4E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71478"/>
            <a:ext cx="7844142" cy="440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544950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F1FE6793-796E-3443-82C6-0CA9CE11C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521023"/>
            <a:ext cx="6562848" cy="3500265"/>
          </a:xfrm>
          <a:prstGeom prst="rect">
            <a:avLst/>
          </a:prstGeom>
        </p:spPr>
      </p:pic>
      <p:sp>
        <p:nvSpPr>
          <p:cNvPr id="4098" name="Rectangle 2">
            <a:extLst>
              <a:ext uri="{FF2B5EF4-FFF2-40B4-BE49-F238E27FC236}">
                <a16:creationId xmlns:a16="http://schemas.microsoft.com/office/drawing/2014/main" id="{0929EE82-A75F-4405-88C8-BEDB3052E8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79512" y="260648"/>
            <a:ext cx="7416824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sz="3600" b="1" dirty="0"/>
              <a:t>Applying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Machine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learning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tool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on</a:t>
            </a:r>
            <a:r>
              <a:rPr lang="zh-CN" altLang="en-US" sz="3600" b="1" dirty="0"/>
              <a:t> </a:t>
            </a:r>
            <a:br>
              <a:rPr lang="en-GB" altLang="zh-CN" sz="3600" b="1" dirty="0"/>
            </a:br>
            <a:r>
              <a:rPr lang="en-US" altLang="zh-CN" sz="3600" b="1" dirty="0"/>
              <a:t>Peak-bagging</a:t>
            </a:r>
            <a:br>
              <a:rPr lang="en-US" altLang="zh-CN" sz="3600" b="1" dirty="0"/>
            </a:br>
            <a:r>
              <a:rPr lang="en-US" altLang="zh-CN" sz="3600" u="sng" dirty="0"/>
              <a:t>Du</a:t>
            </a:r>
            <a:r>
              <a:rPr lang="zh-CN" altLang="en-US" sz="3600" u="sng" dirty="0"/>
              <a:t> </a:t>
            </a:r>
            <a:r>
              <a:rPr lang="en-US" altLang="zh-CN" sz="3600" u="sng" dirty="0"/>
              <a:t>et</a:t>
            </a:r>
            <a:r>
              <a:rPr lang="zh-CN" altLang="en-US" sz="3600" u="sng" dirty="0"/>
              <a:t> </a:t>
            </a:r>
            <a:r>
              <a:rPr lang="en-US" altLang="zh-CN" sz="3600" u="sng" dirty="0"/>
              <a:t>al</a:t>
            </a:r>
            <a:r>
              <a:rPr lang="en-US" altLang="zh-CN" sz="3600" dirty="0"/>
              <a:t>.</a:t>
            </a:r>
            <a:r>
              <a:rPr lang="zh-CN" altLang="en-US" sz="3600" dirty="0"/>
              <a:t> </a:t>
            </a:r>
            <a:r>
              <a:rPr lang="en-US" altLang="zh-CN" sz="3600" dirty="0"/>
              <a:t>(2020)</a:t>
            </a:r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CB6B7A-A3A0-844D-BA17-5E878B449BDA}"/>
              </a:ext>
            </a:extLst>
          </p:cNvPr>
          <p:cNvSpPr txBox="1"/>
          <p:nvPr/>
        </p:nvSpPr>
        <p:spPr>
          <a:xfrm>
            <a:off x="240556" y="1289953"/>
            <a:ext cx="7903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/>
              <a:t> </a:t>
            </a:r>
            <a:endParaRPr lang="en-GB" sz="2000" b="1"/>
          </a:p>
          <a:p>
            <a:r>
              <a:rPr lang="zh-CN" altLang="en-US" sz="2000" b="1"/>
              <a:t> </a:t>
            </a:r>
            <a:endParaRPr lang="en-GB" sz="2800" dirty="0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27939A2-E797-2A47-A640-E583FDEE6D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8" y="2521023"/>
            <a:ext cx="4141980" cy="35002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A8D3EF-890B-C94B-92FB-48C020FFE90B}"/>
              </a:ext>
            </a:extLst>
          </p:cNvPr>
          <p:cNvSpPr txBox="1"/>
          <p:nvPr/>
        </p:nvSpPr>
        <p:spPr>
          <a:xfrm>
            <a:off x="1555392" y="271696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This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l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=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0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DDD1B2-D5CA-AD41-BD3C-78A0127F6CE6}"/>
              </a:ext>
            </a:extLst>
          </p:cNvPr>
          <p:cNvSpPr txBox="1"/>
          <p:nvPr/>
        </p:nvSpPr>
        <p:spPr>
          <a:xfrm>
            <a:off x="1580046" y="363471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This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l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=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l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0C28AB-B48E-8E4A-A5F7-12EF5183DF58}"/>
              </a:ext>
            </a:extLst>
          </p:cNvPr>
          <p:cNvSpPr txBox="1"/>
          <p:nvPr/>
        </p:nvSpPr>
        <p:spPr>
          <a:xfrm>
            <a:off x="1580046" y="464333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rgbClr val="FF0000"/>
                </a:solidFill>
              </a:rPr>
              <a:t>This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is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l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=</a:t>
            </a:r>
            <a:r>
              <a:rPr lang="zh-CN" altLang="en-US" b="1" dirty="0">
                <a:solidFill>
                  <a:srgbClr val="FF0000"/>
                </a:solidFill>
              </a:rPr>
              <a:t> </a:t>
            </a:r>
            <a:r>
              <a:rPr lang="en-US" altLang="zh-CN" b="1" dirty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878460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58A7-B3AC-C847-AEB5-8CD557E4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7055380" cy="140053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sz="3600" b="1" dirty="0"/>
              <a:t>Machine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learning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on</a:t>
            </a:r>
            <a:r>
              <a:rPr lang="zh-CN" altLang="en-US" sz="3600" b="1" dirty="0"/>
              <a:t> </a:t>
            </a:r>
            <a:br>
              <a:rPr lang="en-GB" altLang="zh-CN" sz="3600" b="1" dirty="0"/>
            </a:br>
            <a:r>
              <a:rPr lang="en-US" altLang="zh-CN" sz="3600" b="1" dirty="0"/>
              <a:t>Peak-bagging</a:t>
            </a:r>
            <a:br>
              <a:rPr lang="en-US" altLang="zh-CN" sz="3600" b="1" dirty="0"/>
            </a:br>
            <a:r>
              <a:rPr lang="en-US" altLang="zh-CN" sz="3600" u="sng" dirty="0"/>
              <a:t>Du</a:t>
            </a:r>
            <a:r>
              <a:rPr lang="zh-CN" altLang="en-US" sz="3600" u="sng" dirty="0"/>
              <a:t> </a:t>
            </a:r>
            <a:r>
              <a:rPr lang="en-US" altLang="zh-CN" sz="3600" u="sng" dirty="0"/>
              <a:t>et</a:t>
            </a:r>
            <a:r>
              <a:rPr lang="zh-CN" altLang="en-US" sz="3600" u="sng" dirty="0"/>
              <a:t> </a:t>
            </a:r>
            <a:r>
              <a:rPr lang="en-US" altLang="zh-CN" sz="3600" u="sng" dirty="0"/>
              <a:t>al</a:t>
            </a:r>
            <a:r>
              <a:rPr lang="en-US" altLang="zh-CN" sz="3600" dirty="0"/>
              <a:t>.</a:t>
            </a:r>
            <a:r>
              <a:rPr lang="zh-CN" altLang="en-US" sz="3600" dirty="0"/>
              <a:t> </a:t>
            </a:r>
            <a:r>
              <a:rPr lang="en-US" altLang="zh-CN" sz="3600" dirty="0"/>
              <a:t>(2020)</a:t>
            </a:r>
            <a:endParaRPr lang="en-US" sz="3200" dirty="0"/>
          </a:p>
        </p:txBody>
      </p:sp>
      <p:pic>
        <p:nvPicPr>
          <p:cNvPr id="4" name="Picture 3" descr="Chart, scatter chart&#10;&#10;Description automatically generated">
            <a:extLst>
              <a:ext uri="{FF2B5EF4-FFF2-40B4-BE49-F238E27FC236}">
                <a16:creationId xmlns:a16="http://schemas.microsoft.com/office/drawing/2014/main" id="{568F07E5-6EE0-0C4B-83BB-EE00490BD2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76872"/>
            <a:ext cx="5011956" cy="41997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BDFB56-A6CC-134F-B4CD-DBC45F146453}"/>
              </a:ext>
            </a:extLst>
          </p:cNvPr>
          <p:cNvSpPr txBox="1"/>
          <p:nvPr/>
        </p:nvSpPr>
        <p:spPr>
          <a:xfrm>
            <a:off x="5431181" y="3284984"/>
            <a:ext cx="34563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Testing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results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with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36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Kepler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subgiants</a:t>
            </a:r>
          </a:p>
          <a:p>
            <a:endParaRPr lang="en-US" sz="2400" b="1" dirty="0">
              <a:solidFill>
                <a:srgbClr val="FF0000"/>
              </a:solidFill>
            </a:endParaRPr>
          </a:p>
          <a:p>
            <a:r>
              <a:rPr lang="en-US" altLang="zh-CN" sz="2400" b="1" dirty="0">
                <a:solidFill>
                  <a:srgbClr val="FF0000"/>
                </a:solidFill>
              </a:rPr>
              <a:t>Accuracy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level:</a:t>
            </a:r>
            <a:r>
              <a:rPr lang="zh-CN" altLang="en-US" sz="2400" b="1" dirty="0">
                <a:solidFill>
                  <a:srgbClr val="FF0000"/>
                </a:solidFill>
              </a:rPr>
              <a:t> </a:t>
            </a:r>
            <a:r>
              <a:rPr lang="en-US" altLang="zh-CN" sz="2400" b="1" dirty="0">
                <a:solidFill>
                  <a:srgbClr val="FF0000"/>
                </a:solidFill>
              </a:rPr>
              <a:t>95%</a:t>
            </a:r>
            <a:endParaRPr lang="en-GB" altLang="zh-C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806004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8955A-6AE7-70D2-F4F9-23A0E637E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/>
              <a:t>Augmenting</a:t>
            </a:r>
            <a:r>
              <a:rPr lang="zh-CN" altLang="en-US" b="1" dirty="0"/>
              <a:t> </a:t>
            </a:r>
            <a:r>
              <a:rPr lang="en-US" altLang="zh-CN" b="1" dirty="0"/>
              <a:t>model</a:t>
            </a:r>
            <a:r>
              <a:rPr lang="zh-CN" altLang="en-US" b="1" dirty="0"/>
              <a:t> </a:t>
            </a:r>
            <a:r>
              <a:rPr lang="en-US" altLang="zh-CN" b="1" dirty="0"/>
              <a:t>grid</a:t>
            </a:r>
            <a:r>
              <a:rPr lang="zh-CN" altLang="en-US" b="1" dirty="0"/>
              <a:t> </a:t>
            </a:r>
            <a:r>
              <a:rPr lang="en-US" altLang="zh-CN" b="1" dirty="0"/>
              <a:t>using</a:t>
            </a:r>
            <a:r>
              <a:rPr lang="zh-CN" altLang="en-US" b="1" dirty="0"/>
              <a:t> </a:t>
            </a:r>
            <a:r>
              <a:rPr lang="en-US" altLang="zh-CN" b="1" dirty="0"/>
              <a:t>machine</a:t>
            </a:r>
            <a:r>
              <a:rPr lang="zh-CN" altLang="en-US" b="1" dirty="0"/>
              <a:t> </a:t>
            </a:r>
            <a:r>
              <a:rPr lang="en-US" altLang="zh-CN" b="1" dirty="0"/>
              <a:t>leaning</a:t>
            </a:r>
            <a:r>
              <a:rPr lang="zh-CN" altLang="en-US" b="1" dirty="0"/>
              <a:t> </a:t>
            </a:r>
            <a:r>
              <a:rPr lang="en-US" altLang="zh-CN" b="1" dirty="0"/>
              <a:t>scheme</a:t>
            </a:r>
            <a:r>
              <a:rPr lang="zh-CN" altLang="en-US" b="1" dirty="0"/>
              <a:t> </a:t>
            </a:r>
            <a:r>
              <a:rPr lang="en-US" altLang="zh-CN" dirty="0"/>
              <a:t>(Li</a:t>
            </a:r>
            <a:r>
              <a:rPr lang="zh-CN" altLang="en-US" dirty="0"/>
              <a:t> </a:t>
            </a:r>
            <a:r>
              <a:rPr lang="en-US" altLang="zh-CN" dirty="0"/>
              <a:t>et.</a:t>
            </a:r>
            <a:r>
              <a:rPr lang="zh-CN" altLang="en-US" dirty="0"/>
              <a:t> </a:t>
            </a:r>
            <a:r>
              <a:rPr lang="en-US" altLang="zh-CN" dirty="0"/>
              <a:t>al</a:t>
            </a:r>
            <a:r>
              <a:rPr lang="zh-CN" altLang="en-US" dirty="0"/>
              <a:t> </a:t>
            </a:r>
            <a:r>
              <a:rPr lang="en-US" altLang="zh-CN" dirty="0"/>
              <a:t>2022)</a:t>
            </a:r>
            <a:endParaRPr lang="en-US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91C6FB4-06C2-6CE8-75B8-70863F91D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16832"/>
            <a:ext cx="5461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070942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BE07-4AA4-2440-A014-1BDE26319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03" y="188639"/>
            <a:ext cx="7615682" cy="1440159"/>
          </a:xfrm>
        </p:spPr>
        <p:txBody>
          <a:bodyPr/>
          <a:lstStyle/>
          <a:p>
            <a:pPr algn="ctr"/>
            <a:r>
              <a:rPr lang="en-US" altLang="zh-CN" sz="3600" dirty="0"/>
              <a:t>Original</a:t>
            </a:r>
            <a:r>
              <a:rPr lang="zh-CN" altLang="en-US" sz="3600" dirty="0"/>
              <a:t> </a:t>
            </a:r>
            <a:r>
              <a:rPr lang="en-US" altLang="zh-CN" sz="3600" dirty="0"/>
              <a:t>grid</a:t>
            </a:r>
            <a:r>
              <a:rPr lang="zh-CN" altLang="en-US" sz="3600" dirty="0"/>
              <a:t> </a:t>
            </a:r>
            <a:r>
              <a:rPr lang="en-US" altLang="zh-CN" sz="3600" dirty="0"/>
              <a:t>vs</a:t>
            </a:r>
            <a:r>
              <a:rPr lang="zh-CN" altLang="en-US" sz="3600" dirty="0"/>
              <a:t> </a:t>
            </a:r>
            <a:r>
              <a:rPr lang="en-US" altLang="zh-CN" sz="3600" dirty="0"/>
              <a:t>GP</a:t>
            </a:r>
            <a:r>
              <a:rPr lang="zh-CN" altLang="en-US" sz="3600" dirty="0"/>
              <a:t> </a:t>
            </a:r>
            <a:r>
              <a:rPr lang="en-US" altLang="zh-CN" sz="3600" dirty="0"/>
              <a:t>predicted</a:t>
            </a:r>
            <a:r>
              <a:rPr lang="zh-CN" altLang="en-US" sz="3600" dirty="0"/>
              <a:t> </a:t>
            </a:r>
            <a:r>
              <a:rPr lang="en-US" altLang="zh-CN" sz="3600" dirty="0"/>
              <a:t>grid</a:t>
            </a:r>
            <a:endParaRPr lang="en-US" sz="3600" dirty="0"/>
          </a:p>
        </p:txBody>
      </p:sp>
      <p:pic>
        <p:nvPicPr>
          <p:cNvPr id="5" name="Content Placeholder 4" descr="Chart&#10;&#10;Description automatically generated">
            <a:extLst>
              <a:ext uri="{FF2B5EF4-FFF2-40B4-BE49-F238E27FC236}">
                <a16:creationId xmlns:a16="http://schemas.microsoft.com/office/drawing/2014/main" id="{6CD6F874-9548-BA4B-A981-6BE18C6BD1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197"/>
          <a:stretch/>
        </p:blipFill>
        <p:spPr>
          <a:xfrm>
            <a:off x="333131" y="1628800"/>
            <a:ext cx="8199309" cy="4392487"/>
          </a:xfrm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99F1F362-9A0E-5143-8A5D-E0D171FCD47A}"/>
              </a:ext>
            </a:extLst>
          </p:cNvPr>
          <p:cNvSpPr/>
          <p:nvPr/>
        </p:nvSpPr>
        <p:spPr>
          <a:xfrm>
            <a:off x="3933531" y="3826079"/>
            <a:ext cx="499254" cy="4680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48B5B40-4D4F-324C-88CB-08C23FBE76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131" y="6021288"/>
            <a:ext cx="8199309" cy="33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313028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929EE82-A75F-4405-88C8-BEDB3052E8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84710" y="452718"/>
            <a:ext cx="7055380" cy="1192915"/>
          </a:xfrm>
        </p:spPr>
        <p:txBody>
          <a:bodyPr/>
          <a:lstStyle/>
          <a:p>
            <a:pPr algn="ctr"/>
            <a:r>
              <a:rPr lang="en-US" altLang="zh-CN" sz="3600" b="1" dirty="0"/>
              <a:t>GOAL: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Make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it</a:t>
            </a:r>
            <a:endParaRPr lang="zh-CN" altLang="en-US" sz="3600" b="1" dirty="0">
              <a:solidFill>
                <a:schemeClr val="tx1"/>
              </a:solidFill>
              <a:ea typeface="楷体_GB2312" charset="-122"/>
            </a:endParaRPr>
          </a:p>
        </p:txBody>
      </p:sp>
      <p:pic>
        <p:nvPicPr>
          <p:cNvPr id="7" name="Picture 6" descr="A picture containing chat or text message&#10;&#10;Description automatically generated">
            <a:extLst>
              <a:ext uri="{FF2B5EF4-FFF2-40B4-BE49-F238E27FC236}">
                <a16:creationId xmlns:a16="http://schemas.microsoft.com/office/drawing/2014/main" id="{3F295D5B-3448-A347-AC3B-BC66961AF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1413152"/>
            <a:ext cx="9109726" cy="499213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A3017F52-4AE4-F247-B589-05077B822885}"/>
                  </a:ext>
                </a:extLst>
              </p14:cNvPr>
              <p14:cNvContentPartPr/>
              <p14:nvPr/>
            </p14:nvContentPartPr>
            <p14:xfrm>
              <a:off x="150271" y="5475826"/>
              <a:ext cx="2393280" cy="454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A3017F52-4AE4-F247-B589-05077B82288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6631" y="5368186"/>
                <a:ext cx="2500920" cy="67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2B6A5D94-194F-D84C-8278-C709CCDB09E5}"/>
                  </a:ext>
                </a:extLst>
              </p14:cNvPr>
              <p14:cNvContentPartPr/>
              <p14:nvPr/>
            </p14:nvContentPartPr>
            <p14:xfrm>
              <a:off x="2920471" y="5543506"/>
              <a:ext cx="1616760" cy="4028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2B6A5D94-194F-D84C-8278-C709CCDB09E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66471" y="5435866"/>
                <a:ext cx="1724400" cy="61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0D54D0B-EFFD-E649-A23E-3683AE218E5C}"/>
                  </a:ext>
                </a:extLst>
              </p14:cNvPr>
              <p14:cNvContentPartPr/>
              <p14:nvPr/>
            </p14:nvContentPartPr>
            <p14:xfrm>
              <a:off x="4734511" y="5557546"/>
              <a:ext cx="2260080" cy="423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0D54D0B-EFFD-E649-A23E-3683AE218E5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80511" y="5449906"/>
                <a:ext cx="2367720" cy="639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2500395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DAE69-1E8A-EA68-F619-F16076BA6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2F877-D94D-6F9E-D1E0-CF6A2DD73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65328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3483,&quot;width&quot;:2324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19433</TotalTime>
  <Words>3619</Words>
  <Application>Microsoft Macintosh PowerPoint</Application>
  <PresentationFormat>On-screen Show (4:3)</PresentationFormat>
  <Paragraphs>712</Paragraphs>
  <Slides>129</Slides>
  <Notes>23</Notes>
  <HiddenSlides>0</HiddenSlides>
  <MMClips>3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129</vt:i4>
      </vt:variant>
    </vt:vector>
  </HeadingPairs>
  <TitlesOfParts>
    <vt:vector size="144" baseType="lpstr">
      <vt:lpstr>AdvOTf9433e2d</vt:lpstr>
      <vt:lpstr>CMR12</vt:lpstr>
      <vt:lpstr>ff2</vt:lpstr>
      <vt:lpstr>微软雅黑</vt:lpstr>
      <vt:lpstr>NimbusSanL</vt:lpstr>
      <vt:lpstr>Roboto</vt:lpstr>
      <vt:lpstr>STZhongsong</vt:lpstr>
      <vt:lpstr>Times</vt:lpstr>
      <vt:lpstr>APPLE CHANCERY</vt:lpstr>
      <vt:lpstr>Arial</vt:lpstr>
      <vt:lpstr>Calibri</vt:lpstr>
      <vt:lpstr>Cambria Math</vt:lpstr>
      <vt:lpstr>Helvetica Neue</vt:lpstr>
      <vt:lpstr>Times New Roman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观测上首次找到恒星振动是 “Sun Quake” in 1960s</vt:lpstr>
      <vt:lpstr>恒星振动在过去几十年的快速发展</vt:lpstr>
      <vt:lpstr>PowerPoint Presentation</vt:lpstr>
      <vt:lpstr>PowerPoint Presentation</vt:lpstr>
      <vt:lpstr>PowerPoint Presentation</vt:lpstr>
      <vt:lpstr>PowerPoint Presentation</vt:lpstr>
      <vt:lpstr>星震学与日震学</vt:lpstr>
      <vt:lpstr>PowerPoint Presentation</vt:lpstr>
      <vt:lpstr>PowerPoint Presentation</vt:lpstr>
      <vt:lpstr>PowerPoint Presentation</vt:lpstr>
      <vt:lpstr>PowerPoint Presentation</vt:lpstr>
      <vt:lpstr>空间望远镜数据时代： 测光数据与星震数据大爆炸 </vt:lpstr>
      <vt:lpstr>空间望远镜的测光数据</vt:lpstr>
      <vt:lpstr>CoRoT 望远镜</vt:lpstr>
      <vt:lpstr>COROT = (Convection, Rotation and Planetary Transits)  </vt:lpstr>
      <vt:lpstr>CoRoT项目： 星震学空间时代的第一步</vt:lpstr>
      <vt:lpstr>Kepler接力CoRoT望远镜</vt:lpstr>
      <vt:lpstr>开普勒(Kepler)望远镜 （Name after Johannes Kepler） </vt:lpstr>
      <vt:lpstr>Kepler: 约20,000颗恒星的星震</vt:lpstr>
      <vt:lpstr>Kepler提供了目前最好的星震学数据</vt:lpstr>
      <vt:lpstr>2018年4月：TESS望远镜接棒</vt:lpstr>
      <vt:lpstr>TESS望远镜覆盖全天区 2018 – 2028</vt:lpstr>
      <vt:lpstr>TESS望远镜的“人口普查”</vt:lpstr>
      <vt:lpstr>TESS提供了约15万颗恒星的星震</vt:lpstr>
      <vt:lpstr>2026年！ Plato接棒！</vt:lpstr>
      <vt:lpstr>Plato (PLAnetary Transits and Oscillations of stars mission)</vt:lpstr>
      <vt:lpstr>PowerPoint Presentation</vt:lpstr>
      <vt:lpstr>未来二十年恒星数据的大爆炸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类太阳振动的功率谱</vt:lpstr>
      <vt:lpstr>PowerPoint Presentation</vt:lpstr>
      <vt:lpstr>类太阳振动的更多细节特征</vt:lpstr>
      <vt:lpstr>PowerPoint Presentation</vt:lpstr>
      <vt:lpstr>星震学基本参数 可以快速判断恒星基本参数</vt:lpstr>
      <vt:lpstr>巨星阶段的混合模式振动</vt:lpstr>
      <vt:lpstr>类太阳振动的三种典型echelle图</vt:lpstr>
      <vt:lpstr>恒星振动包括丰富细节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类太阳振动的Scaling Relations</vt:lpstr>
      <vt:lpstr>Scaling relation存在系统差问题</vt:lpstr>
      <vt:lpstr>通过星震学频率限制恒星参数 (精细星震学1.0)</vt:lpstr>
      <vt:lpstr>PowerPoint Presentation</vt:lpstr>
      <vt:lpstr>PowerPoint Presentation</vt:lpstr>
      <vt:lpstr>拟合所有的频率可以获得最优的恒星参数  (精细星震学2.0) </vt:lpstr>
      <vt:lpstr>Kepler红巨星星震学参数精度</vt:lpstr>
      <vt:lpstr>精细星震学1.0和2.0的优缺点</vt:lpstr>
      <vt:lpstr>混合模式振动 可以确定中心核精细结构</vt:lpstr>
      <vt:lpstr>混合模式振动 可以确定中心核精细结构</vt:lpstr>
      <vt:lpstr>混合模振动区分RGB 和RC stars</vt:lpstr>
      <vt:lpstr>混合模振动区分RGB 和RC stars</vt:lpstr>
      <vt:lpstr>如果一个振动源转动会发生什么？  星震学测量rotation和inclination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混合模振动的转动分裂 揭示中心核的转动速度</vt:lpstr>
      <vt:lpstr>星震学首次展示了恒星演化晚期的core-envelope 转动演化过程</vt:lpstr>
      <vt:lpstr> 中心核磁场导致的不对称分裂</vt:lpstr>
      <vt:lpstr>中心核磁场的另一个效应： dipole mode supression</vt:lpstr>
      <vt:lpstr>支持磁影响与振幅的理论认为中心磁场抑制振动因此削弱了振幅</vt:lpstr>
      <vt:lpstr>星震学是什么？</vt:lpstr>
      <vt:lpstr>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Helium Glitch in oscillations</vt:lpstr>
      <vt:lpstr>Fitting to the glitch well recovers the Sun’s initial helium fraction</vt:lpstr>
      <vt:lpstr>Solar oscillation frequencies change with Magnetic activities.</vt:lpstr>
      <vt:lpstr>Frequencies shift with magnetic activity on HD 49933</vt:lpstr>
      <vt:lpstr>Inversing the rotational profile</vt:lpstr>
      <vt:lpstr>PowerPoint Presentation</vt:lpstr>
      <vt:lpstr>恒星和行星科学的空间望远镜</vt:lpstr>
      <vt:lpstr>CoRoT 望远镜</vt:lpstr>
      <vt:lpstr>COROT = (Convection, Rotation and Planetary Transits)  </vt:lpstr>
      <vt:lpstr>空间望远镜如何探测恒星转动</vt:lpstr>
      <vt:lpstr>未来二十年恒星数据的大爆炸</vt:lpstr>
      <vt:lpstr>PowerPoint Presentation</vt:lpstr>
      <vt:lpstr>Tanda’s Asteroseismology </vt:lpstr>
      <vt:lpstr>Highlights: Modelling a SONG target µ Herculiuc (Li et al. 2019)</vt:lpstr>
      <vt:lpstr>Detailed modelling gives the ever best description of a star </vt:lpstr>
      <vt:lpstr>Highlights: The First Kepler Subgiant Sample</vt:lpstr>
      <vt:lpstr>Three grids for the study of model dependences </vt:lpstr>
      <vt:lpstr>Ages do not change with Y and αMLT  but strongly correlate with the Metallicity</vt:lpstr>
      <vt:lpstr>Seismic subgiants are benchmarks for age</vt:lpstr>
      <vt:lpstr>The magic of subgiants on determining ages: test with M67 members (Li et al. in prep)</vt:lpstr>
      <vt:lpstr>PowerPoint Presentation</vt:lpstr>
      <vt:lpstr>PowerPoint Presentation</vt:lpstr>
      <vt:lpstr>Seismic outputs do not depend on spectroscopy</vt:lpstr>
      <vt:lpstr>Scaling relation is not good on RGB</vt:lpstr>
      <vt:lpstr>Calibrating scaling relation with detailed modelling</vt:lpstr>
      <vt:lpstr>Astersiesmology with big data: Automated Asteroseismic Analysis (AAA) </vt:lpstr>
      <vt:lpstr>Our new friends: Machine learning</vt:lpstr>
      <vt:lpstr>Our new friends: Machine learning</vt:lpstr>
      <vt:lpstr>Applying Machine learning tool on  Peak-bagging Du et al. (2020)</vt:lpstr>
      <vt:lpstr>Machine learning on  Peak-bagging Du et al. (2020)</vt:lpstr>
      <vt:lpstr>Augmenting model grid using machine leaning scheme (Li et. al 2022)</vt:lpstr>
      <vt:lpstr>Original grid vs GP predicted grid</vt:lpstr>
      <vt:lpstr>GOAL: Make it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李坦达</dc:creator>
  <cp:lastModifiedBy>Tanda Li (Physics and Astronomy)</cp:lastModifiedBy>
  <cp:revision>929</cp:revision>
  <dcterms:created xsi:type="dcterms:W3CDTF">2016-10-31T02:56:12Z</dcterms:created>
  <dcterms:modified xsi:type="dcterms:W3CDTF">2024-09-24T08:25:38Z</dcterms:modified>
</cp:coreProperties>
</file>